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15.xml" ContentType="application/vnd.openxmlformats-officedocument.presentationml.comments+xml"/>
  <Override PartName="/ppt/comments/comment16.xml" ContentType="application/vnd.openxmlformats-officedocument.presentationml.comments+xml"/>
  <Override PartName="/ppt/comments/comment17.xml" ContentType="application/vnd.openxmlformats-officedocument.presentationml.comments+xml"/>
  <Override PartName="/ppt/comments/comment18.xml" ContentType="application/vnd.openxmlformats-officedocument.presentationml.comments+xml"/>
  <Override PartName="/ppt/comments/comment19.xml" ContentType="application/vnd.openxmlformats-officedocument.presentationml.comments+xml"/>
  <Override PartName="/ppt/comments/comment20.xml" ContentType="application/vnd.openxmlformats-officedocument.presentationml.comments+xml"/>
  <Override PartName="/ppt/comments/comment21.xml" ContentType="application/vnd.openxmlformats-officedocument.presentationml.comments+xml"/>
  <Override PartName="/ppt/comments/comment22.xml" ContentType="application/vnd.openxmlformats-officedocument.presentationml.comments+xml"/>
  <Override PartName="/ppt/comments/comment23.xml" ContentType="application/vnd.openxmlformats-officedocument.presentationml.comments+xml"/>
  <Override PartName="/ppt/comments/comment24.xml" ContentType="application/vnd.openxmlformats-officedocument.presentationml.comments+xml"/>
  <Override PartName="/ppt/comments/comment25.xml" ContentType="application/vnd.openxmlformats-officedocument.presentationml.comments+xml"/>
  <Override PartName="/ppt/comments/comment26.xml" ContentType="application/vnd.openxmlformats-officedocument.presentationml.comments+xml"/>
  <Override PartName="/ppt/comments/comment27.xml" ContentType="application/vnd.openxmlformats-officedocument.presentationml.comments+xml"/>
  <Override PartName="/ppt/comments/comment28.xml" ContentType="application/vnd.openxmlformats-officedocument.presentationml.comments+xml"/>
  <Override PartName="/ppt/comments/comment29.xml" ContentType="application/vnd.openxmlformats-officedocument.presentationml.comments+xml"/>
  <Override PartName="/ppt/comments/comment30.xml" ContentType="application/vnd.openxmlformats-officedocument.presentationml.comments+xml"/>
  <Override PartName="/ppt/comments/comment31.xml" ContentType="application/vnd.openxmlformats-officedocument.presentationml.comments+xml"/>
  <Override PartName="/ppt/comments/comment32.xml" ContentType="application/vnd.openxmlformats-officedocument.presentationml.comments+xml"/>
  <Override PartName="/ppt/comments/comment33.xml" ContentType="application/vnd.openxmlformats-officedocument.presentationml.comments+xml"/>
  <Override PartName="/ppt/comments/comment34.xml" ContentType="application/vnd.openxmlformats-officedocument.presentationml.comments+xml"/>
  <Override PartName="/ppt/comments/comment35.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80" r:id="rId3"/>
    <p:sldId id="277" r:id="rId4"/>
    <p:sldId id="279" r:id="rId5"/>
    <p:sldId id="322" r:id="rId6"/>
    <p:sldId id="301" r:id="rId7"/>
    <p:sldId id="300" r:id="rId8"/>
    <p:sldId id="302" r:id="rId9"/>
    <p:sldId id="309" r:id="rId10"/>
    <p:sldId id="308" r:id="rId11"/>
    <p:sldId id="296" r:id="rId12"/>
    <p:sldId id="257" r:id="rId13"/>
    <p:sldId id="267" r:id="rId14"/>
    <p:sldId id="268" r:id="rId15"/>
    <p:sldId id="281" r:id="rId16"/>
    <p:sldId id="278" r:id="rId17"/>
    <p:sldId id="282" r:id="rId18"/>
    <p:sldId id="272" r:id="rId19"/>
    <p:sldId id="269" r:id="rId20"/>
    <p:sldId id="283" r:id="rId21"/>
    <p:sldId id="284" r:id="rId22"/>
    <p:sldId id="285" r:id="rId23"/>
    <p:sldId id="261" r:id="rId24"/>
    <p:sldId id="262" r:id="rId25"/>
    <p:sldId id="260" r:id="rId26"/>
    <p:sldId id="286" r:id="rId27"/>
    <p:sldId id="287" r:id="rId28"/>
    <p:sldId id="288" r:id="rId29"/>
    <p:sldId id="289" r:id="rId30"/>
    <p:sldId id="324" r:id="rId31"/>
    <p:sldId id="325" r:id="rId32"/>
    <p:sldId id="326" r:id="rId33"/>
    <p:sldId id="295" r:id="rId34"/>
    <p:sldId id="292" r:id="rId35"/>
    <p:sldId id="291" r:id="rId36"/>
    <p:sldId id="323" r:id="rId37"/>
    <p:sldId id="293" r:id="rId38"/>
    <p:sldId id="294" r:id="rId39"/>
    <p:sldId id="317" r:id="rId40"/>
    <p:sldId id="316" r:id="rId41"/>
    <p:sldId id="318" r:id="rId42"/>
    <p:sldId id="290" r:id="rId43"/>
    <p:sldId id="297" r:id="rId44"/>
    <p:sldId id="298" r:id="rId45"/>
    <p:sldId id="299" r:id="rId46"/>
    <p:sldId id="303" r:id="rId47"/>
    <p:sldId id="310" r:id="rId48"/>
    <p:sldId id="265" r:id="rId49"/>
    <p:sldId id="304" r:id="rId50"/>
    <p:sldId id="305" r:id="rId51"/>
    <p:sldId id="306" r:id="rId52"/>
    <p:sldId id="307" r:id="rId53"/>
    <p:sldId id="311" r:id="rId54"/>
    <p:sldId id="312" r:id="rId55"/>
    <p:sldId id="273" r:id="rId56"/>
    <p:sldId id="270" r:id="rId57"/>
    <p:sldId id="313" r:id="rId58"/>
    <p:sldId id="274" r:id="rId59"/>
    <p:sldId id="258" r:id="rId60"/>
    <p:sldId id="271" r:id="rId61"/>
    <p:sldId id="275" r:id="rId62"/>
    <p:sldId id="314" r:id="rId63"/>
    <p:sldId id="315" r:id="rId64"/>
    <p:sldId id="319" r:id="rId65"/>
    <p:sldId id="320" r:id="rId66"/>
    <p:sldId id="321" r:id="rId67"/>
    <p:sldId id="327" r:id="rId68"/>
    <p:sldId id="328" r:id="rId69"/>
    <p:sldId id="329" r:id="rId70"/>
    <p:sldId id="330" r:id="rId71"/>
    <p:sldId id="331" r:id="rId72"/>
    <p:sldId id="332" r:id="rId73"/>
    <p:sldId id="333" r:id="rId74"/>
    <p:sldId id="334" r:id="rId75"/>
    <p:sldId id="335" r:id="rId76"/>
    <p:sldId id="336" r:id="rId77"/>
    <p:sldId id="337" r:id="rId78"/>
    <p:sldId id="339" r:id="rId79"/>
    <p:sldId id="338" r:id="rId80"/>
    <p:sldId id="340" r:id="rId81"/>
    <p:sldId id="341" r:id="rId82"/>
    <p:sldId id="342" r:id="rId8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ybicka Aleksandra" initials="RA" lastIdx="67" clrIdx="0">
    <p:extLst>
      <p:ext uri="{19B8F6BF-5375-455C-9EA6-DF929625EA0E}">
        <p15:presenceInfo xmlns:p15="http://schemas.microsoft.com/office/powerpoint/2012/main" userId="S-1-5-21-2761354370-324437424-2263252098-12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2-11T09:03:49.049" idx="60">
    <p:pos x="10" y="10"/>
    <p:text>1 Na początku było Słowo1,
a Słowo było u Boga1,
i Bogiem było Słowo.
2 Ono było na początku u Boga.
3 Wszystko przez Nie się stało,
a bez Niego nic się nie stało,
co się stało ew. wg św.Jana</p:text>
    <p:extLst>
      <p:ext uri="{C676402C-5697-4E1C-873F-D02D1690AC5C}">
        <p15:threadingInfo xmlns:p15="http://schemas.microsoft.com/office/powerpoint/2012/main" timeZoneBias="-60"/>
      </p:ext>
    </p:extLst>
  </p:cm>
  <p:cm authorId="1" dt="2025-02-11T09:05:39.037" idx="61">
    <p:pos x="10" y="146"/>
    <p:text>moc słow</p:text>
    <p:extLst>
      <p:ext uri="{C676402C-5697-4E1C-873F-D02D1690AC5C}">
        <p15:threadingInfo xmlns:p15="http://schemas.microsoft.com/office/powerpoint/2012/main" timeZoneBias="-60">
          <p15:parentCm authorId="1" idx="60"/>
        </p15:threadingInfo>
      </p:ext>
    </p:extLst>
  </p:cm>
  <p:cm authorId="1" dt="2025-02-11T09:06:57.787" idx="62">
    <p:pos x="10" y="282"/>
    <p:text>Semantyka językoznawcza (gr. σημαντικός, sēmantikós – „ważny”, „znaczący”) – dział językoznawstwa ogólnego, część semiotyki (ogólnej dyscypliny zajmującej się systemami znakowymi) badający problem znaczenia w języku, a także relacji formy znaku do treści oznaczanej, w ujęciu synchronicznym i diachronicznym.</p:text>
    <p:extLst>
      <p:ext uri="{C676402C-5697-4E1C-873F-D02D1690AC5C}">
        <p15:threadingInfo xmlns:p15="http://schemas.microsoft.com/office/powerpoint/2012/main" timeZoneBias="-60">
          <p15:parentCm authorId="1" idx="60"/>
        </p15:threadingInfo>
      </p:ext>
    </p:extLst>
  </p:cm>
  <p:cm authorId="1" dt="2025-02-11T09:08:12.199" idx="63">
    <p:pos x="10" y="418"/>
    <p:text>Filozofia prawa jest bardziej ogólna i abstrakcyjna. Bada istotę prawa, jego podstawy ontologiczne, założenia epistemologiczne i aksjologiczne. Często ma charakter normatywny, zajmując się prawem takim, jak być powinno[3]. Tradycja filozoficznej refleksji nad prawem sięga starożytności.</p:text>
    <p:extLst>
      <p:ext uri="{C676402C-5697-4E1C-873F-D02D1690AC5C}">
        <p15:threadingInfo xmlns:p15="http://schemas.microsoft.com/office/powerpoint/2012/main" timeZoneBias="-60">
          <p15:parentCm authorId="1" idx="60"/>
        </p15:threadingInfo>
      </p:ext>
    </p:extLst>
  </p:cm>
  <p:cm authorId="1" dt="2025-02-11T09:09:18.551" idx="64">
    <p:pos x="10" y="554"/>
    <p:text>Logika prawnicza – dyscyplina pomocnicza nauk prawnych, zajmująca się prawniczymi zastosowaniami logiki. W węższym znaczeniu logika prawnicza zajmuje się badaniem schematów rozumowań prawniczych[1][2][3].
Logika prawnicza zaczęła kształtować się w XX w.[4].
W zakres logiki prawniczej wchodzi budowanie poprawnych definicji, klasyfikacji i wnioskowań, prawnicze zastosowanie teorii zdań, teorii nazw, rodzaje rozumowań, a także podstawy erystyki, sztuki przekonywania i dyskusji[5]. We Francji logika prawnicza jest utożsamiana ze schematami wnioskowań dedukcyjnych, w Belgii zaś rozumiana jest jako prawnicze zastosowanie teorii argumentacji (główny przedstawiciel: Chaïm Perelman)[6], a w krajach common law – rozważania dot. rozumowań sędziów w procesie stosowania prawa[3].</p:text>
    <p:extLst>
      <p:ext uri="{C676402C-5697-4E1C-873F-D02D1690AC5C}">
        <p15:threadingInfo xmlns:p15="http://schemas.microsoft.com/office/powerpoint/2012/main" timeZoneBias="-60">
          <p15:parentCm authorId="1" idx="60"/>
        </p15:threadingInfo>
      </p:ext>
    </p:extLst>
  </p:cm>
  <p:cm authorId="1" dt="2025-02-11T09:09:52.876" idx="65">
    <p:pos x="10" y="690"/>
    <p:text>Według Jerzego Wróblewskiego pojęcie logiki prawniczej w prawoznawstwie składa się z trzech podstawowych znaczeń: logiki uzasadniania, logiki heurezy oraz logiki systemowej: Logika uzasadniania obejmuje rozumowania, które uzasadniają decyzje względnie twierdzenia prawnicze. (...) Logika heurezy obejmuje rozumowania, przy pomocy których dochodzi się do określonego typu decyzji lub twierdzeń. (...) Logika systemowa obejmuje powiązania między elementami norm względnie między normami w systemie prawa[7].[1]
Logika prawnicza wywiera duży wpływ na wykładnię prawa – przede wszystkim na wykładnię gramatyczną i logiczną[6].</p:text>
    <p:extLst>
      <p:ext uri="{C676402C-5697-4E1C-873F-D02D1690AC5C}">
        <p15:threadingInfo xmlns:p15="http://schemas.microsoft.com/office/powerpoint/2012/main" timeZoneBias="-60">
          <p15:parentCm authorId="1" idx="60"/>
        </p15:threadingInfo>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5-02-10T21:35:56.387" idx="13">
    <p:pos x="2420" y="2747"/>
    <p:text>błąd przesunięcia kategorialnego - defininendum i definiens są z innych kategorii ontologicznych</p:text>
    <p:extLst>
      <p:ext uri="{C676402C-5697-4E1C-873F-D02D1690AC5C}">
        <p15:threadingInfo xmlns:p15="http://schemas.microsoft.com/office/powerpoint/2012/main" timeZoneBias="-60"/>
      </p:ext>
    </p:extLst>
  </p:cm>
  <p:cm authorId="1" dt="2025-02-10T21:38:09.809" idx="14">
    <p:pos x="2420" y="2883"/>
    <p:text>przy szerokości odnosimy się do definiensa</p:text>
    <p:extLst>
      <p:ext uri="{C676402C-5697-4E1C-873F-D02D1690AC5C}">
        <p15:threadingInfo xmlns:p15="http://schemas.microsoft.com/office/powerpoint/2012/main" timeZoneBias="-60">
          <p15:parentCm authorId="1" idx="13"/>
        </p15:threadingInfo>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5-02-10T21:03:31.182" idx="1">
    <p:pos x="10" y="10"/>
    <p:text>Paradoksy megarejskie
Eubulides z Miletu IV w pne</p:text>
    <p:extLst>
      <p:ext uri="{C676402C-5697-4E1C-873F-D02D1690AC5C}">
        <p15:threadingInfo xmlns:p15="http://schemas.microsoft.com/office/powerpoint/2012/main" timeZoneBias="-60"/>
      </p:ext>
    </p:extLst>
  </p:cm>
</p:cmLst>
</file>

<file path=ppt/comments/comment12.xml><?xml version="1.0" encoding="utf-8"?>
<p:cmLst xmlns:a="http://schemas.openxmlformats.org/drawingml/2006/main" xmlns:r="http://schemas.openxmlformats.org/officeDocument/2006/relationships" xmlns:p="http://schemas.openxmlformats.org/presentationml/2006/main">
  <p:cm authorId="1" dt="2025-02-10T21:10:31.683" idx="3">
    <p:pos x="10" y="10"/>
    <p:text>- § 146 ust. 2 ZTP jeżeli określenie wieloznaczne występuje tylko w jednym przepisie prawnym, jego definicję formułuje się tylko w przypadku, gdy wieloznaczności nie eliminuje zamieszczenie go w odpowiednim kontekście językowym.</p:text>
    <p:extLst>
      <p:ext uri="{C676402C-5697-4E1C-873F-D02D1690AC5C}">
        <p15:threadingInfo xmlns:p15="http://schemas.microsoft.com/office/powerpoint/2012/main" timeZoneBias="-60"/>
      </p:ext>
    </p:extLst>
  </p:cm>
  <p:cm authorId="1" dt="2025-02-10T21:11:40.136" idx="4">
    <p:pos x="10" y="146"/>
    <p:text>nieodzowny zarówno wtedy, gdy dany termin jest wieloznaczny w języku ogólnym, jak i wtedy, gdy jest on wieloznaczny w jakimś języku wyspecjalizowanym (np. w języku medycznym)</p:text>
    <p:extLst>
      <p:ext uri="{C676402C-5697-4E1C-873F-D02D1690AC5C}">
        <p15:threadingInfo xmlns:p15="http://schemas.microsoft.com/office/powerpoint/2012/main" timeZoneBias="-60">
          <p15:parentCm authorId="1" idx="3"/>
        </p15:threadingInfo>
      </p:ext>
    </p:extLst>
  </p:cm>
  <p:cm authorId="1" dt="2025-02-10T21:12:09.720" idx="5">
    <p:pos x="10" y="282"/>
    <p:text>z § 8 ust. 1 ZTP w ustawie należy się posługiwać poprawnymi wyrażeniami językowymi (określeniami) w ich podstawowym i powszechnie przyjętym znaczeniu.</p:text>
    <p:extLst>
      <p:ext uri="{C676402C-5697-4E1C-873F-D02D1690AC5C}">
        <p15:threadingInfo xmlns:p15="http://schemas.microsoft.com/office/powerpoint/2012/main" timeZoneBias="-60">
          <p15:parentCm authorId="1" idx="3"/>
        </p15:threadingInfo>
      </p:ext>
    </p:extLst>
  </p:cm>
  <p:cm authorId="1" dt="2025-02-10T21:12:31.196" idx="6">
    <p:pos x="10" y="418"/>
    <p:text>Podstawowym środkiem zapewnienia jednoznaczności określeń języka powszechnego w tekście prawnym jest umieszczanie ich w odpowiednim kontekście językowym .</p:text>
    <p:extLst>
      <p:ext uri="{C676402C-5697-4E1C-873F-D02D1690AC5C}">
        <p15:threadingInfo xmlns:p15="http://schemas.microsoft.com/office/powerpoint/2012/main" timeZoneBias="-60">
          <p15:parentCm authorId="1" idx="3"/>
        </p15:threadingInfo>
      </p:ext>
    </p:extLst>
  </p:cm>
  <p:cm authorId="1" dt="2025-02-10T21:12:52.591" idx="7">
    <p:pos x="10" y="554"/>
    <p:text>§ 146 ust. 2 ZTP jeżeli określenie wieloznaczne występuje tylko w jednym przepisie prawnym, jego definicję formułuje się tylko w przypadku, gdy wieloznaczności nie eliminuje zamieszczenie go w odpowiednim kontekście językowym.</p:text>
    <p:extLst>
      <p:ext uri="{C676402C-5697-4E1C-873F-D02D1690AC5C}">
        <p15:threadingInfo xmlns:p15="http://schemas.microsoft.com/office/powerpoint/2012/main" timeZoneBias="-60">
          <p15:parentCm authorId="1" idx="3"/>
        </p15:threadingInfo>
      </p:ext>
    </p:extLst>
  </p:cm>
</p:cmLst>
</file>

<file path=ppt/comments/comment13.xml><?xml version="1.0" encoding="utf-8"?>
<p:cmLst xmlns:a="http://schemas.openxmlformats.org/drawingml/2006/main" xmlns:r="http://schemas.openxmlformats.org/officeDocument/2006/relationships" xmlns:p="http://schemas.openxmlformats.org/presentationml/2006/main">
  <p:cm authorId="1" dt="2025-02-10T21:19:02.323" idx="8">
    <p:pos x="6319" y="842"/>
    <p:text>Podział określeń na ostre i nieostre przeprowadza się na podstawie kryterium rozpoznawalności desygnatów określenia, co oznacza, że :
1)	określeniem ostrym będzie takie, o którego wszystkich desygnatach można jednoznacznie orzec, że przynależą do jego zakresu;
2)	określeniem nieostrym będzie takie, dla którego nie można jednoznacznie określić jego zakresu, gdyż zawiera ono obiekty:
a)	będące niewątpliwie desygnatami takiego określenia,
b)	niebędące desygnatami takiego określenia,
c)	co do których nie można jednoznacznie orzec o przynależności do zbioru desygnatów takiego określenia.</p:text>
    <p:extLst>
      <p:ext uri="{C676402C-5697-4E1C-873F-D02D1690AC5C}">
        <p15:threadingInfo xmlns:p15="http://schemas.microsoft.com/office/powerpoint/2012/main" timeZoneBias="-60"/>
      </p:ext>
    </p:extLst>
  </p:cm>
  <p:cm authorId="1" dt="2025-02-10T21:19:27.650" idx="9">
    <p:pos x="6319" y="978"/>
    <p:text>W przypadku potrzeby obostrzenia zakresu danego określenia nieostrego, sformułowana definicja może :
1)	wyeliminować nieostrość (radykalne ograniczenie nieostrości);
2)	zawęzić tzw. pas nieostrości, tzn. wyeliminować ten fragment zakresu danego określenia, co do którego powstają wątpliwości (częściowe ograniczenie nieostrości) – w takim przypadku również zwroty definiujące bywają nieostre, tyle tylko, że mniej nieostre niż zwrot definiowany.</p:text>
    <p:extLst>
      <p:ext uri="{C676402C-5697-4E1C-873F-D02D1690AC5C}">
        <p15:threadingInfo xmlns:p15="http://schemas.microsoft.com/office/powerpoint/2012/main" timeZoneBias="-60">
          <p15:parentCm authorId="1" idx="8"/>
        </p15:threadingInfo>
      </p:ext>
    </p:extLst>
  </p:cm>
  <p:cm authorId="1" dt="2025-02-10T22:37:42.668" idx="27">
    <p:pos x="6319" y="1114"/>
    <p:text>§ 155
1. Jeżeli zachodzi potrzeba zapewnienia elastyczności tekstu aktu normatywnego, można posłużyć się określeniami nieostrymi, klauzulami generalnymi albo wyznaczyć nieprzekraczalne dolne lub górne granice swobody rozstrzygnięcia.
2. Nieprzekraczalne granice swobody rozstrzygnięcia formułuje się w jednym przepisie prawnym dla wszystkich przypadków danego rodzaju, zamieszczając go w przepisach ogólnych aktu normatywnego.
3. Jeżeli dolna granica swobody rozstrzygnięcia ma być wyższa lub górna granica ma być niższa od wyznaczonej w przepisie ogólnym, wskazuje się to wyraźnie w przepisie prawnym odnoszącym się do danego przypadku.
4. Postanowienia obniżające górną granicę swobody rozstrzygnięcia wyraża się przez konsekwentne posługiwanie się zwrotem: ,, ... nieprzekraczające...'' albo ,, ... nie więcej niż...'', a postanowieniom podwyższającym dolną granicę swobody rozstrzygnięcia nadaje się postać: ,, ... nie niższej niż...'' albo ,,nie mniej niż...''.</p:text>
    <p:extLst>
      <p:ext uri="{C676402C-5697-4E1C-873F-D02D1690AC5C}">
        <p15:threadingInfo xmlns:p15="http://schemas.microsoft.com/office/powerpoint/2012/main" timeZoneBias="-60">
          <p15:parentCm authorId="1" idx="8"/>
        </p15:threadingInfo>
      </p:ext>
    </p:extLst>
  </p:cm>
</p:cmLst>
</file>

<file path=ppt/comments/comment14.xml><?xml version="1.0" encoding="utf-8"?>
<p:cmLst xmlns:a="http://schemas.openxmlformats.org/drawingml/2006/main" xmlns:r="http://schemas.openxmlformats.org/officeDocument/2006/relationships" xmlns:p="http://schemas.openxmlformats.org/presentationml/2006/main">
  <p:cm authorId="1" dt="2025-02-10T21:20:22.855" idx="10">
    <p:pos x="3218" y="1767"/>
    <p:text>w ustawie należy unikać posługiwania się:
1)	określeniami specjalistycznymi (profesjonalizmami), jeżeli mają odpowiedniki w języku powszechnym;
2)	określeniami lub zapożyczeniami obcojęzycznymi, chyba że nie mają dokładnego odpowiednika w języku polskim;
3)	nowo tworzonymi pojęciami lub strukturami językowymi (neologizmami), chyba że w dotychczasowym słownictwie polskim brak jest odpowiedniego określenia.</p:text>
    <p:extLst>
      <p:ext uri="{C676402C-5697-4E1C-873F-D02D1690AC5C}">
        <p15:threadingInfo xmlns:p15="http://schemas.microsoft.com/office/powerpoint/2012/main" timeZoneBias="-60"/>
      </p:ext>
    </p:extLst>
  </p:cm>
  <p:cm authorId="1" dt="2025-02-10T21:20:42.583" idx="11">
    <p:pos x="3218" y="1903"/>
    <p:text>oceny znaczenia danego określenia ustawowego w aspekcie jego powszechnej zrozumiałości należy uwzględnić, czy :
1)	ma ono charakter ogólnopolski (co wyklucza posługiwanie się w ustawie regionalizmami);
2)	jest używane współcześnie (z tego powodu w ustawie nie należy posługiwać się archaizmami, zwłaszcza jeśli obecnie wyrażenia te nadal są używane, ale w innym znaczeniu);
3)	jest używane przez stosunkowo najszerszą grupę społeczeństwa.</p:text>
    <p:extLst>
      <p:ext uri="{C676402C-5697-4E1C-873F-D02D1690AC5C}">
        <p15:threadingInfo xmlns:p15="http://schemas.microsoft.com/office/powerpoint/2012/main" timeZoneBias="-60">
          <p15:parentCm authorId="1" idx="10"/>
        </p15:threadingInfo>
      </p:ext>
    </p:extLst>
  </p:cm>
</p:cmLst>
</file>

<file path=ppt/comments/comment15.xml><?xml version="1.0" encoding="utf-8"?>
<p:cmLst xmlns:a="http://schemas.openxmlformats.org/drawingml/2006/main" xmlns:r="http://schemas.openxmlformats.org/officeDocument/2006/relationships" xmlns:p="http://schemas.openxmlformats.org/presentationml/2006/main">
  <p:cm authorId="1" dt="2025-02-10T21:29:34.068" idx="12">
    <p:pos x="4353" y="537"/>
    <p:text>1)	ustawodawca, kierując się materią ustawową, musi odbiec od dotychczasowego znaczenia słownikowego (dotychczasowych znaczeń językowych) tego określenia i użyć danego określenia w stosunku do innego zakresu odniesienia przedmiotowego;
2)	w systemie prawnym funkcjonuje znaczenie danego określenia, a ustawodawca w odniesieniu do danej dziedziny uznaje za konieczne użycie jego innego sensu.
Zastosowanie dyrektywy określonej w § 146 ust. 1 pkt 4 ZTP może być przydatne szczególnie w sytuacji, gdy w ustawie zachodzi wyjątkowo potrzeba odstąpienia od znaczenia danego określenia ustalonego w ustawie określanej jako „kodeks”, ustawie określanej jako „prawo” lub innej ustawie podstawowej dla danej dziedziny spraw.</p:text>
    <p:extLst>
      <p:ext uri="{C676402C-5697-4E1C-873F-D02D1690AC5C}">
        <p15:threadingInfo xmlns:p15="http://schemas.microsoft.com/office/powerpoint/2012/main" timeZoneBias="-60"/>
      </p:ext>
    </p:extLst>
  </p:cm>
</p:cmLst>
</file>

<file path=ppt/comments/comment16.xml><?xml version="1.0" encoding="utf-8"?>
<p:cmLst xmlns:a="http://schemas.openxmlformats.org/drawingml/2006/main" xmlns:r="http://schemas.openxmlformats.org/officeDocument/2006/relationships" xmlns:p="http://schemas.openxmlformats.org/presentationml/2006/main">
  <p:cm authorId="1" dt="2025-02-11T06:47:45.259" idx="48">
    <p:pos x="2786" y="1994"/>
    <p:text>jest to</p:text>
    <p:extLst>
      <p:ext uri="{C676402C-5697-4E1C-873F-D02D1690AC5C}">
        <p15:threadingInfo xmlns:p15="http://schemas.microsoft.com/office/powerpoint/2012/main" timeZoneBias="-60"/>
      </p:ext>
    </p:extLst>
  </p:cm>
</p:cmLst>
</file>

<file path=ppt/comments/comment17.xml><?xml version="1.0" encoding="utf-8"?>
<p:cmLst xmlns:a="http://schemas.openxmlformats.org/drawingml/2006/main" xmlns:r="http://schemas.openxmlformats.org/officeDocument/2006/relationships" xmlns:p="http://schemas.openxmlformats.org/presentationml/2006/main">
  <p:cm authorId="1" dt="2025-02-11T06:36:34.312" idx="47">
    <p:pos x="2287" y="2575"/>
    <p:text>to wszystkie pkt</p:text>
    <p:extLst>
      <p:ext uri="{C676402C-5697-4E1C-873F-D02D1690AC5C}">
        <p15:threadingInfo xmlns:p15="http://schemas.microsoft.com/office/powerpoint/2012/main" timeZoneBias="-60"/>
      </p:ext>
    </p:extLst>
  </p:cm>
</p:cmLst>
</file>

<file path=ppt/comments/comment18.xml><?xml version="1.0" encoding="utf-8"?>
<p:cmLst xmlns:a="http://schemas.openxmlformats.org/drawingml/2006/main" xmlns:r="http://schemas.openxmlformats.org/officeDocument/2006/relationships" xmlns:p="http://schemas.openxmlformats.org/presentationml/2006/main">
  <p:cm authorId="1" dt="2025-02-10T22:14:46.713" idx="24">
    <p:pos x="6862" y="2415"/>
    <p:text>niepełna - którą formułuje się, gdy wyliczenie wszystkich elementów zakresu definiowanego pojęcia w jednym przepisie prawnym nie jest możliwe</p:text>
    <p:extLst>
      <p:ext uri="{C676402C-5697-4E1C-873F-D02D1690AC5C}">
        <p15:threadingInfo xmlns:p15="http://schemas.microsoft.com/office/powerpoint/2012/main" timeZoneBias="-60"/>
      </p:ext>
    </p:extLst>
  </p:cm>
  <p:cm authorId="1" dt="2025-02-10T22:16:02.957" idx="25">
    <p:pos x="6862" y="2551"/>
    <p:text>definicje przykładową formułuje się  którą formułuje się, jeżeli nie jest możliwe sformułowanie definicji pełnej lub niepełnej</p:text>
    <p:extLst>
      <p:ext uri="{C676402C-5697-4E1C-873F-D02D1690AC5C}">
        <p15:threadingInfo xmlns:p15="http://schemas.microsoft.com/office/powerpoint/2012/main" timeZoneBias="-60">
          <p15:parentCm authorId="1" idx="24"/>
        </p15:threadingInfo>
      </p:ext>
    </p:extLst>
  </p:cm>
</p:cmLst>
</file>

<file path=ppt/comments/comment19.xml><?xml version="1.0" encoding="utf-8"?>
<p:cmLst xmlns:a="http://schemas.openxmlformats.org/drawingml/2006/main" xmlns:r="http://schemas.openxmlformats.org/officeDocument/2006/relationships" xmlns:p="http://schemas.openxmlformats.org/presentationml/2006/main">
  <p:cm authorId="1" dt="2025-02-11T05:56:23.248" idx="34">
    <p:pos x="4359" y="925"/>
    <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5-02-10T21:39:29.599" idx="15">
    <p:pos x="10" y="10"/>
    <p:text>hipoteza + dyspozycja</p:text>
    <p:extLst>
      <p:ext uri="{C676402C-5697-4E1C-873F-D02D1690AC5C}">
        <p15:threadingInfo xmlns:p15="http://schemas.microsoft.com/office/powerpoint/2012/main" timeZoneBias="-60"/>
      </p:ext>
    </p:extLst>
  </p:cm>
  <p:cm authorId="1" dt="2025-02-10T21:43:10" idx="16">
    <p:pos x="10" y="146"/>
    <p:text>BEZ SANKCJI LEX IMPERFECTA, Z SANKCJĄ LEX PERFECTA</p:text>
    <p:extLst>
      <p:ext uri="{C676402C-5697-4E1C-873F-D02D1690AC5C}">
        <p15:threadingInfo xmlns:p15="http://schemas.microsoft.com/office/powerpoint/2012/main" timeZoneBias="-60">
          <p15:parentCm authorId="1" idx="15"/>
        </p15:threadingInfo>
      </p:ext>
    </p:extLst>
  </p:cm>
</p:cmLst>
</file>

<file path=ppt/comments/comment20.xml><?xml version="1.0" encoding="utf-8"?>
<p:cmLst xmlns:a="http://schemas.openxmlformats.org/drawingml/2006/main" xmlns:r="http://schemas.openxmlformats.org/officeDocument/2006/relationships" xmlns:p="http://schemas.openxmlformats.org/presentationml/2006/main">
  <p:cm authorId="1" dt="2025-02-11T05:58:49.872" idx="35">
    <p:pos x="3689" y="1689"/>
    <p:text>na potrzeby tej ustawy ustanowiono ten "skrót"? jednak definicja</p:text>
    <p:extLst>
      <p:ext uri="{C676402C-5697-4E1C-873F-D02D1690AC5C}">
        <p15:threadingInfo xmlns:p15="http://schemas.microsoft.com/office/powerpoint/2012/main" timeZoneBias="-60"/>
      </p:ext>
    </p:extLst>
  </p:cm>
</p:cmLst>
</file>

<file path=ppt/comments/comment21.xml><?xml version="1.0" encoding="utf-8"?>
<p:cmLst xmlns:a="http://schemas.openxmlformats.org/drawingml/2006/main" xmlns:r="http://schemas.openxmlformats.org/officeDocument/2006/relationships" xmlns:p="http://schemas.openxmlformats.org/presentationml/2006/main">
  <p:cm authorId="1" dt="2025-02-10T22:57:27.662" idx="28">
    <p:pos x="1806" y="2265"/>
    <p:text>formułowanie definicji w rozporządzeniu może być zasadnym środkiem techniki prawodawczej wyłącznie w celu wykonania ustawy.</p:text>
    <p:extLst>
      <p:ext uri="{C676402C-5697-4E1C-873F-D02D1690AC5C}">
        <p15:threadingInfo xmlns:p15="http://schemas.microsoft.com/office/powerpoint/2012/main" timeZoneBias="-60"/>
      </p:ext>
    </p:extLst>
  </p:cm>
  <p:cm authorId="1" dt="2025-02-10T22:57:55.869" idx="29">
    <p:pos x="1806" y="2401"/>
    <p:text>zakres odniesienia tej definicji obejmuje wyłącznie rozporządzenie, w którym ją sformułowano.</p:text>
    <p:extLst>
      <p:ext uri="{C676402C-5697-4E1C-873F-D02D1690AC5C}">
        <p15:threadingInfo xmlns:p15="http://schemas.microsoft.com/office/powerpoint/2012/main" timeZoneBias="-60">
          <p15:parentCm authorId="1" idx="28"/>
        </p15:threadingInfo>
      </p:ext>
    </p:extLst>
  </p:cm>
  <p:cm authorId="1" dt="2025-02-10T22:59:00.788" idx="30">
    <p:pos x="1806" y="2537"/>
    <p:text>odpowiedź co do prawidłowości takiego upoważnienia w świetle treści § 149 ZTP powinna być zawsze dokonywana a casu ad casum, jednakże – mając na uwadze jego „subsydiarny” charakter prawny w stosunku do konstytucyjnej zasady hierarchii źródeł powszechnie obowiązującego prawa – za niezgodne z art. 92 ust. 1 zdanie pierwsze Konstytucji RP należy uznać ustawowe upoważnienie organu właściwego do wydania rozporządzenia do ustalenia w nim odmiennego znaczenia określeń zdefiniowanych w ustawie – bez precyzyjnego sformułowania wskazówek co do zakresu i kierunku tych zmian. Zastosowanie techniki legislacyjnej przewidzianej w § 149 ZTP zawsze musi zostać poprzedzone oceną jej dopuszczalności w świetle konstytucyjnej zasady wyłączności ustawy,</p:text>
    <p:extLst>
      <p:ext uri="{C676402C-5697-4E1C-873F-D02D1690AC5C}">
        <p15:threadingInfo xmlns:p15="http://schemas.microsoft.com/office/powerpoint/2012/main" timeZoneBias="-60">
          <p15:parentCm authorId="1" idx="28"/>
        </p15:threadingInfo>
      </p:ext>
    </p:extLst>
  </p:cm>
</p:cmLst>
</file>

<file path=ppt/comments/comment22.xml><?xml version="1.0" encoding="utf-8"?>
<p:cmLst xmlns:a="http://schemas.openxmlformats.org/drawingml/2006/main" xmlns:r="http://schemas.openxmlformats.org/officeDocument/2006/relationships" xmlns:p="http://schemas.openxmlformats.org/presentationml/2006/main">
  <p:cm authorId="1" dt="2025-02-11T06:00:33.628" idx="36">
    <p:pos x="5339" y="3356"/>
    <p:text>żaden z wyrazów użytych w powyższych przepisach ustawy nie może by zdefiniowany w rozporządzeniu</p:text>
    <p:extLst>
      <p:ext uri="{C676402C-5697-4E1C-873F-D02D1690AC5C}">
        <p15:threadingInfo xmlns:p15="http://schemas.microsoft.com/office/powerpoint/2012/main" timeZoneBias="-60"/>
      </p:ext>
    </p:extLst>
  </p:cm>
</p:cmLst>
</file>

<file path=ppt/comments/comment23.xml><?xml version="1.0" encoding="utf-8"?>
<p:cmLst xmlns:a="http://schemas.openxmlformats.org/drawingml/2006/main" xmlns:r="http://schemas.openxmlformats.org/officeDocument/2006/relationships" xmlns:p="http://schemas.openxmlformats.org/presentationml/2006/main">
  <p:cm authorId="1" dt="2025-02-11T05:20:06.382" idx="31">
    <p:pos x="4325" y="2229"/>
    <p:text>definicja zbędna - określenie nie występuje w ustawie drugi raz</p:text>
    <p:extLst>
      <p:ext uri="{C676402C-5697-4E1C-873F-D02D1690AC5C}">
        <p15:threadingInfo xmlns:p15="http://schemas.microsoft.com/office/powerpoint/2012/main" timeZoneBias="-60"/>
      </p:ext>
    </p:extLst>
  </p:cm>
  <p:cm authorId="1" dt="2025-02-11T06:02:50.903" idx="37">
    <p:pos x="4325" y="2365"/>
    <p:text>podkreślenie, że to na rzecz tej ustawy</p:text>
    <p:extLst>
      <p:ext uri="{C676402C-5697-4E1C-873F-D02D1690AC5C}">
        <p15:threadingInfo xmlns:p15="http://schemas.microsoft.com/office/powerpoint/2012/main" timeZoneBias="-60">
          <p15:parentCm authorId="1" idx="31"/>
        </p15:threadingInfo>
      </p:ext>
    </p:extLst>
  </p:cm>
</p:cmLst>
</file>

<file path=ppt/comments/comment24.xml><?xml version="1.0" encoding="utf-8"?>
<p:cmLst xmlns:a="http://schemas.openxmlformats.org/drawingml/2006/main" xmlns:r="http://schemas.openxmlformats.org/officeDocument/2006/relationships" xmlns:p="http://schemas.openxmlformats.org/presentationml/2006/main">
  <p:cm authorId="1" dt="2025-02-11T05:23:32.695" idx="32">
    <p:pos x="4392" y="2382"/>
    <p:text>znamię nie jest zdefiniowane w kk - z teorii prawa</p:text>
    <p:extLst>
      <p:ext uri="{C676402C-5697-4E1C-873F-D02D1690AC5C}">
        <p15:threadingInfo xmlns:p15="http://schemas.microsoft.com/office/powerpoint/2012/main" timeZoneBias="-60"/>
      </p:ext>
    </p:extLst>
  </p:cm>
  <p:cm authorId="1" dt="2025-02-11T06:03:53.710" idx="38">
    <p:pos x="4392" y="2518"/>
    <p:text>ponadto lepiej "jest to" - wtedy bez wątpliwości czy to cecha czy definicja</p:text>
    <p:extLst>
      <p:ext uri="{C676402C-5697-4E1C-873F-D02D1690AC5C}">
        <p15:threadingInfo xmlns:p15="http://schemas.microsoft.com/office/powerpoint/2012/main" timeZoneBias="-60">
          <p15:parentCm authorId="1" idx="32"/>
        </p15:threadingInfo>
      </p:ext>
    </p:extLst>
  </p:cm>
</p:cmLst>
</file>

<file path=ppt/comments/comment25.xml><?xml version="1.0" encoding="utf-8"?>
<p:cmLst xmlns:a="http://schemas.openxmlformats.org/drawingml/2006/main" xmlns:r="http://schemas.openxmlformats.org/officeDocument/2006/relationships" xmlns:p="http://schemas.openxmlformats.org/presentationml/2006/main">
  <p:cm authorId="1" dt="2025-02-11T05:44:12.791" idx="33">
    <p:pos x="4054" y="1955"/>
    <p:text>pozostałe definicje  wtej ustawie nie są odesłaniami - jesszcze recykling statków jest</p:text>
    <p:extLst>
      <p:ext uri="{C676402C-5697-4E1C-873F-D02D1690AC5C}">
        <p15:threadingInfo xmlns:p15="http://schemas.microsoft.com/office/powerpoint/2012/main" timeZoneBias="-60"/>
      </p:ext>
    </p:extLst>
  </p:cm>
</p:cmLst>
</file>

<file path=ppt/comments/comment26.xml><?xml version="1.0" encoding="utf-8"?>
<p:cmLst xmlns:a="http://schemas.openxmlformats.org/drawingml/2006/main" xmlns:r="http://schemas.openxmlformats.org/officeDocument/2006/relationships" xmlns:p="http://schemas.openxmlformats.org/presentationml/2006/main">
  <p:cm authorId="1" dt="2025-02-11T06:10:52.811" idx="39">
    <p:pos x="2708" y="2226"/>
    <p:text>słownik jest dalej - zaczynamy od językowej</p:text>
    <p:extLst>
      <p:ext uri="{C676402C-5697-4E1C-873F-D02D1690AC5C}">
        <p15:threadingInfo xmlns:p15="http://schemas.microsoft.com/office/powerpoint/2012/main" timeZoneBias="-60"/>
      </p:ext>
    </p:extLst>
  </p:cm>
</p:cmLst>
</file>

<file path=ppt/comments/comment27.xml><?xml version="1.0" encoding="utf-8"?>
<p:cmLst xmlns:a="http://schemas.openxmlformats.org/drawingml/2006/main" xmlns:r="http://schemas.openxmlformats.org/officeDocument/2006/relationships" xmlns:p="http://schemas.openxmlformats.org/presentationml/2006/main">
  <p:cm authorId="1" dt="2025-02-11T07:54:15.012" idx="49">
    <p:pos x="3451" y="1691"/>
    <p:text>to ustawa podstawowa dla tej dziedziny</p:text>
    <p:extLst>
      <p:ext uri="{C676402C-5697-4E1C-873F-D02D1690AC5C}">
        <p15:threadingInfo xmlns:p15="http://schemas.microsoft.com/office/powerpoint/2012/main" timeZoneBias="-60"/>
      </p:ext>
    </p:extLst>
  </p:cm>
</p:cmLst>
</file>

<file path=ppt/comments/comment28.xml><?xml version="1.0" encoding="utf-8"?>
<p:cmLst xmlns:a="http://schemas.openxmlformats.org/drawingml/2006/main" xmlns:r="http://schemas.openxmlformats.org/officeDocument/2006/relationships" xmlns:p="http://schemas.openxmlformats.org/presentationml/2006/main">
  <p:cm authorId="1" dt="2025-02-11T08:00:42.741" idx="50">
    <p:pos x="2204" y="1689"/>
    <p:text>legalis - przypis (o nowelizacji/ dodaniu) do ustawy!</p:text>
    <p:extLst>
      <p:ext uri="{C676402C-5697-4E1C-873F-D02D1690AC5C}">
        <p15:threadingInfo xmlns:p15="http://schemas.microsoft.com/office/powerpoint/2012/main" timeZoneBias="-60"/>
      </p:ext>
    </p:extLst>
  </p:cm>
</p:cmLst>
</file>

<file path=ppt/comments/comment29.xml><?xml version="1.0" encoding="utf-8"?>
<p:cmLst xmlns:a="http://schemas.openxmlformats.org/drawingml/2006/main" xmlns:r="http://schemas.openxmlformats.org/officeDocument/2006/relationships" xmlns:p="http://schemas.openxmlformats.org/presentationml/2006/main">
  <p:cm authorId="1" dt="2025-02-11T08:07:23.485" idx="51">
    <p:pos x="1855" y="3240"/>
    <p:text>a co innego?</p:text>
    <p:extLst>
      <p:ext uri="{C676402C-5697-4E1C-873F-D02D1690AC5C}">
        <p15:threadingInfo xmlns:p15="http://schemas.microsoft.com/office/powerpoint/2012/main"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5-02-11T06:22:56.031" idx="41">
    <p:pos x="4076" y="1689"/>
    <p:text>Wykładnia językowa polega na ustaleniu znaczenia i zakresu wyrażeń tekstu prawnego ze względu na język, w którym zostały sformułowane. Z uwagi na to, że pozostałe sposoby wykładni odchodzą od ustalonego tekstu przepisu, wykładnię językową przeprowadza się w pierwszej kolejności.</p:text>
    <p:extLst>
      <p:ext uri="{C676402C-5697-4E1C-873F-D02D1690AC5C}">
        <p15:threadingInfo xmlns:p15="http://schemas.microsoft.com/office/powerpoint/2012/main" timeZoneBias="-60"/>
      </p:ext>
    </p:extLst>
  </p:cm>
  <p:cm authorId="1" dt="2025-02-11T06:23:45.731" idx="42">
    <p:pos x="4076" y="1825"/>
    <p:text>do interpretacji tekstu prawnego mają zastosowanie wszelkie reguły używane w nauce o języku. Tekst prawny musi być sporządzony zgodnie z regułami gramatyki.
 użycie spójników ma szczególne skutki dla wykładni.
 nie wolno traktować żadnego fragmentu interpretowanego przepisu prawnego jako zbędnego. Ustawodawca kieruje się intencją precyzyjnego wyjaśnienia wszystkich zagadnień, dlatego nie można ominąć żadnej części wypowiedzi prawnej.
 tam gdzie rozróżnień nie wprowadza sam prawodawca, tam nie wolno ich wprowadzać interpretatorowi,</p:text>
    <p:extLst>
      <p:ext uri="{C676402C-5697-4E1C-873F-D02D1690AC5C}">
        <p15:threadingInfo xmlns:p15="http://schemas.microsoft.com/office/powerpoint/2012/main" timeZoneBias="-60">
          <p15:parentCm authorId="1" idx="41"/>
        </p15:threadingInfo>
      </p:ext>
    </p:extLst>
  </p:cm>
  <p:cm authorId="1" dt="2025-02-11T06:24:09.173" idx="43">
    <p:pos x="4076" y="1961"/>
    <p:text>- jeżeli określony termin należy do terminów specyficznych w określonej dziedzinie wiedzy, to należy przyjąć, iż termin ten ma takie znaczenie, jak w tych dziedzinach (domniemanie znaczenia specjalnego)
- gdy w systemie prawnym wiążąco ustalono znaczenie określonych zwrotów prawnych, to należy używać ich właśnie w tym znaczeniu. Dyrektywa ta związana jest z tzn. definicją legalną - występującą w tekstach prawnych, wprowadzoną przez prawodawcę w celu ustalenie wiążącego rozumienia poszczególnych terminów.
- gdy nie ma w tekście prawnych definicji legalnych: interpretowanych zwrotom prawnym nie należy nadawać znaczenie odmiennego od potocznego, chyba że istnieją dostateczne rację przypisania im odmiennego znaczenia
- bez umotywowanych racji nie należy identycznym sformułowaniom w tym samym akcie prawnym nadawać różnych znaczeń.
- wolno odstąpić od znaczenia literalnego jeśli znaczenie to nie prowadzi do absurdalnych konsekwencji</p:text>
    <p:extLst>
      <p:ext uri="{C676402C-5697-4E1C-873F-D02D1690AC5C}">
        <p15:threadingInfo xmlns:p15="http://schemas.microsoft.com/office/powerpoint/2012/main" timeZoneBias="-60">
          <p15:parentCm authorId="1" idx="41"/>
        </p15:threadingInfo>
      </p:ext>
    </p:extLst>
  </p:cm>
  <p:cm authorId="1" dt="2025-02-11T06:24:55.775" idx="44">
    <p:pos x="4076" y="2097"/>
    <p:text>Wykładnia systemowa polega na ustaleniu znaczenia interpretowanej normy w kontekście całego systemu prawa.
Podstawowe dyrektywy wykładni systemowej są następujące:
wszystkie normy powinny być interpretowane w sposób zgodny z zasadami  prawa
normie prawnej powinno się nadać znaczenie zgodne z Konstytucją (tzw. wykładnia prokonstytucyjna), normami prawa międzynarodowego i prawa europejskiego (tzw. wykładnia proeuropejska)
znaczenie musi być zgodne z regułami danej części systemu, czyli gałęzi prawa
nie należy interpretować przepisów tak aby były one sprzeczne z innymi przepisami
interpretacji tekstu prawnego dokonuje, uwzględniają systematykę budowy danego aktu normatywnego, zatem wyciąganie wniosków dotyczących interpretacji części przepisu może nastąpić dopiero po zdefiniowaniu podstawowych pojęć przez ustawodawcę
nie wolno interpretować przepisów prawa w sposób prowadzący do luk</p:text>
    <p:extLst>
      <p:ext uri="{C676402C-5697-4E1C-873F-D02D1690AC5C}">
        <p15:threadingInfo xmlns:p15="http://schemas.microsoft.com/office/powerpoint/2012/main" timeZoneBias="-60">
          <p15:parentCm authorId="1" idx="41"/>
        </p15:threadingInfo>
      </p:ext>
    </p:extLst>
  </p:cm>
  <p:cm authorId="1" dt="2025-02-11T06:25:22.366" idx="45">
    <p:pos x="4076" y="2233"/>
    <p:text>Wykładnia funkcjonalna polega na ustaleniu znaczenia interpretowanej normy prawnej przez uwzględnienie całego kontekstu funkcjonalnego, jak ustrój ekonomiczny, społeczno–polityczny, kultura społeczna oraz ideologie etc. W tej interpretacji należy kierować się przede wszystkim celem, który przyświecał ogłoszeniu danej normy, koncentrując się na zbadaniu kontekstu, w jakim została ona wydana i celu jaki miała osiągnąć.</p:text>
    <p:extLst>
      <p:ext uri="{C676402C-5697-4E1C-873F-D02D1690AC5C}">
        <p15:threadingInfo xmlns:p15="http://schemas.microsoft.com/office/powerpoint/2012/main" timeZoneBias="-60">
          <p15:parentCm authorId="1" idx="41"/>
        </p15:threadingInfo>
      </p:ext>
    </p:extLst>
  </p:cm>
  <p:cm authorId="1" dt="2025-02-11T06:26:30.130" idx="46">
    <p:pos x="4076" y="2369"/>
    <p:text>funkcjonalna celowościowa teleologiczna</p:text>
    <p:extLst>
      <p:ext uri="{C676402C-5697-4E1C-873F-D02D1690AC5C}">
        <p15:threadingInfo xmlns:p15="http://schemas.microsoft.com/office/powerpoint/2012/main" timeZoneBias="-60">
          <p15:parentCm authorId="1" idx="41"/>
        </p15:threadingInfo>
      </p:ext>
    </p:extLst>
  </p:cm>
  <p:cm authorId="1" dt="2025-02-11T09:12:25.757" idx="66">
    <p:pos x="4076" y="2505"/>
    <p:text>dalej - ZTP ogólnie o przepisach</p:text>
    <p:extLst>
      <p:ext uri="{C676402C-5697-4E1C-873F-D02D1690AC5C}">
        <p15:threadingInfo xmlns:p15="http://schemas.microsoft.com/office/powerpoint/2012/main" timeZoneBias="-60">
          <p15:parentCm authorId="1" idx="41"/>
        </p15:threadingInfo>
      </p:ext>
    </p:extLst>
  </p:cm>
</p:cmLst>
</file>

<file path=ppt/comments/comment30.xml><?xml version="1.0" encoding="utf-8"?>
<p:cmLst xmlns:a="http://schemas.openxmlformats.org/drawingml/2006/main" xmlns:r="http://schemas.openxmlformats.org/officeDocument/2006/relationships" xmlns:p="http://schemas.openxmlformats.org/presentationml/2006/main">
  <p:cm authorId="1" dt="2025-02-11T08:12:35.365" idx="52">
    <p:pos x="3456" y="1994"/>
    <p:text>brak definicji osoby - kc?</p:text>
    <p:extLst>
      <p:ext uri="{C676402C-5697-4E1C-873F-D02D1690AC5C}">
        <p15:threadingInfo xmlns:p15="http://schemas.microsoft.com/office/powerpoint/2012/main" timeZoneBias="-60"/>
      </p:ext>
    </p:extLst>
  </p:cm>
</p:cmLst>
</file>

<file path=ppt/comments/comment31.xml><?xml version="1.0" encoding="utf-8"?>
<p:cmLst xmlns:a="http://schemas.openxmlformats.org/drawingml/2006/main" xmlns:r="http://schemas.openxmlformats.org/officeDocument/2006/relationships" xmlns:p="http://schemas.openxmlformats.org/presentationml/2006/main">
  <p:cm authorId="1" dt="2025-02-11T08:16:16.470" idx="53">
    <p:pos x="1872" y="1689"/>
    <p:text>księgi łączymy w części</p:text>
    <p:extLst>
      <p:ext uri="{C676402C-5697-4E1C-873F-D02D1690AC5C}">
        <p15:threadingInfo xmlns:p15="http://schemas.microsoft.com/office/powerpoint/2012/main" timeZoneBias="-60"/>
      </p:ext>
    </p:extLst>
  </p:cm>
  <p:cm authorId="1" dt="2025-02-11T08:17:40.915" idx="54">
    <p:pos x="1872" y="1825"/>
    <p:text>wykładnia systemowa</p:text>
    <p:extLst>
      <p:ext uri="{C676402C-5697-4E1C-873F-D02D1690AC5C}">
        <p15:threadingInfo xmlns:p15="http://schemas.microsoft.com/office/powerpoint/2012/main" timeZoneBias="-60">
          <p15:parentCm authorId="1" idx="53"/>
        </p15:threadingInfo>
      </p:ext>
    </p:extLst>
  </p:cm>
  <p:cm authorId="1" dt="2025-02-11T08:19:44.220" idx="55">
    <p:pos x="1872" y="1961"/>
    <p:text>wróć do poprzedniego</p:text>
    <p:extLst>
      <p:ext uri="{C676402C-5697-4E1C-873F-D02D1690AC5C}">
        <p15:threadingInfo xmlns:p15="http://schemas.microsoft.com/office/powerpoint/2012/main" timeZoneBias="-60">
          <p15:parentCm authorId="1" idx="53"/>
        </p15:threadingInfo>
      </p:ext>
    </p:extLst>
  </p:cm>
</p:cmLst>
</file>

<file path=ppt/comments/comment32.xml><?xml version="1.0" encoding="utf-8"?>
<p:cmLst xmlns:a="http://schemas.openxmlformats.org/drawingml/2006/main" xmlns:r="http://schemas.openxmlformats.org/officeDocument/2006/relationships" xmlns:p="http://schemas.openxmlformats.org/presentationml/2006/main">
  <p:cm authorId="1" dt="2025-02-11T08:20:02.334" idx="56">
    <p:pos x="5062" y="1689"/>
    <p:text>wykładnia systemowa czy celowościowa?</p:text>
    <p:extLst>
      <p:ext uri="{C676402C-5697-4E1C-873F-D02D1690AC5C}">
        <p15:threadingInfo xmlns:p15="http://schemas.microsoft.com/office/powerpoint/2012/main" timeZoneBias="-60"/>
      </p:ext>
    </p:extLst>
  </p:cm>
</p:cmLst>
</file>

<file path=ppt/comments/comment33.xml><?xml version="1.0" encoding="utf-8"?>
<p:cmLst xmlns:a="http://schemas.openxmlformats.org/drawingml/2006/main" xmlns:r="http://schemas.openxmlformats.org/officeDocument/2006/relationships" xmlns:p="http://schemas.openxmlformats.org/presentationml/2006/main">
  <p:cm authorId="1" dt="2025-02-11T08:22:58.540" idx="57">
    <p:pos x="4281" y="1861"/>
    <p:text>w systemie brak definicji</p:text>
    <p:extLst>
      <p:ext uri="{C676402C-5697-4E1C-873F-D02D1690AC5C}">
        <p15:threadingInfo xmlns:p15="http://schemas.microsoft.com/office/powerpoint/2012/main" timeZoneBias="-60"/>
      </p:ext>
    </p:extLst>
  </p:cm>
</p:cmLst>
</file>

<file path=ppt/comments/comment34.xml><?xml version="1.0" encoding="utf-8"?>
<p:cmLst xmlns:a="http://schemas.openxmlformats.org/drawingml/2006/main" xmlns:r="http://schemas.openxmlformats.org/officeDocument/2006/relationships" xmlns:p="http://schemas.openxmlformats.org/presentationml/2006/main">
  <p:cm authorId="1" dt="2025-02-11T08:26:19.910" idx="58">
    <p:pos x="1379" y="1689"/>
    <p:text>wykładnia językowa</p:text>
    <p:extLst>
      <p:ext uri="{C676402C-5697-4E1C-873F-D02D1690AC5C}">
        <p15:threadingInfo xmlns:p15="http://schemas.microsoft.com/office/powerpoint/2012/main" timeZoneBias="-60"/>
      </p:ext>
    </p:extLst>
  </p:cm>
</p:cmLst>
</file>

<file path=ppt/comments/comment35.xml><?xml version="1.0" encoding="utf-8"?>
<p:cmLst xmlns:a="http://schemas.openxmlformats.org/drawingml/2006/main" xmlns:r="http://schemas.openxmlformats.org/officeDocument/2006/relationships" xmlns:p="http://schemas.openxmlformats.org/presentationml/2006/main">
  <p:cm authorId="1" dt="2025-02-11T08:42:24.599" idx="59">
    <p:pos x="5843" y="2459"/>
    <p:text>tytuł dyrektywy w odnośniku - czy to pojęcie ustawowe?</p:text>
    <p:extLst>
      <p:ext uri="{C676402C-5697-4E1C-873F-D02D1690AC5C}">
        <p15:threadingInfo xmlns:p15="http://schemas.microsoft.com/office/powerpoint/2012/main" timeZoneBias="-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5-02-11T09:12:54.888" idx="67">
    <p:pos x="4846" y="1689"/>
    <p:text>wykreślanie zbędnych wyrazów</p:text>
    <p:extLst>
      <p:ext uri="{C676402C-5697-4E1C-873F-D02D1690AC5C}">
        <p15:threadingInfo xmlns:p15="http://schemas.microsoft.com/office/powerpoint/2012/main" timeZoneBias="-6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5-02-10T22:22:48.025" idx="26">
    <p:pos x="4780" y="1861"/>
    <p:text>Legislacyjną konsekwencję powołanego unormowania stanowi § 147 ust. 1 ZTP, zgodnie z którym jeżeli w ustawie ustalono znaczenie danego określenia w drodze definicji, w obrębie tej ustawy nie wolno posługiwać się tym określeniem w innym znaczeniu.</p:text>
    <p:extLst>
      <p:ext uri="{C676402C-5697-4E1C-873F-D02D1690AC5C}">
        <p15:threadingInfo xmlns:p15="http://schemas.microsoft.com/office/powerpoint/2012/main" timeZoneBias="-60"/>
      </p:ext>
    </p:extLst>
  </p:cm>
  <p:cm authorId="1" dt="2025-02-11T06:20:26.597" idx="40">
    <p:pos x="10" y="10"/>
    <p:text>po tym - definicja definicji</p:text>
    <p:extLst>
      <p:ext uri="{C676402C-5697-4E1C-873F-D02D1690AC5C}">
        <p15:threadingInfo xmlns:p15="http://schemas.microsoft.com/office/powerpoint/2012/main" timeZoneBias="-6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5-02-10T21:49:54.806" idx="17">
    <p:pos x="10" y="10"/>
    <p:text>Desygnatem nazwy jest każdy przedmiot, do którego nazwa się odnosi, czyli każdy przedmiot, o którym za pomocą tej nazwy można zgodnie z prawdą orzec.</p:text>
    <p:extLst>
      <p:ext uri="{C676402C-5697-4E1C-873F-D02D1690AC5C}">
        <p15:threadingInfo xmlns:p15="http://schemas.microsoft.com/office/powerpoint/2012/main" timeZoneBias="-6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5-02-10T21:52:07.608" idx="18">
    <p:pos x="10" y="10"/>
    <p:text>i definiendum i definiens w supozycji materialnej</p:text>
    <p:extLst>
      <p:ext uri="{C676402C-5697-4E1C-873F-D02D1690AC5C}">
        <p15:threadingInfo xmlns:p15="http://schemas.microsoft.com/office/powerpoint/2012/main" timeZoneBias="-6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5-02-10T21:52:31.105" idx="19">
    <p:pos x="10" y="10"/>
    <p:text>tylko definiendum w supozycji materialnej</p:text>
    <p:extLst>
      <p:ext uri="{C676402C-5697-4E1C-873F-D02D1690AC5C}">
        <p15:threadingInfo xmlns:p15="http://schemas.microsoft.com/office/powerpoint/2012/main" timeZoneBias="-6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5-02-10T21:53:35.487" idx="20">
    <p:pos x="1850" y="3218"/>
    <p:text>nominalne - realne</p:text>
    <p:extLst>
      <p:ext uri="{C676402C-5697-4E1C-873F-D02D1690AC5C}">
        <p15:threadingInfo xmlns:p15="http://schemas.microsoft.com/office/powerpoint/2012/main" timeZoneBias="-60"/>
      </p:ext>
    </p:extLst>
  </p:cm>
  <p:cm authorId="1" dt="2025-02-10T21:53:47.581" idx="21">
    <p:pos x="10" y="10"/>
    <p:text>projektujące - sprawozdawcze</p:text>
    <p:extLst>
      <p:ext uri="{C676402C-5697-4E1C-873F-D02D1690AC5C}">
        <p15:threadingInfo xmlns:p15="http://schemas.microsoft.com/office/powerpoint/2012/main" timeZoneBias="-60"/>
      </p:ext>
    </p:extLst>
  </p:cm>
  <p:cm authorId="1" dt="2025-02-10T21:54:44.793" idx="22">
    <p:pos x="10" y="146"/>
    <p:text>równościowe - nierównościowe (przez postulaty)</p:text>
    <p:extLst>
      <p:ext uri="{C676402C-5697-4E1C-873F-D02D1690AC5C}">
        <p15:threadingInfo xmlns:p15="http://schemas.microsoft.com/office/powerpoint/2012/main" timeZoneBias="-60">
          <p15:parentCm authorId="1" idx="21"/>
        </p15:threadingInfo>
      </p:ext>
    </p:extLst>
  </p:cm>
  <p:cm authorId="1" dt="2025-02-10T21:55:30.829" idx="23">
    <p:pos x="146" y="146"/>
    <p:text>- nieklasyczna (agregatowa)</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1DDBB0-C99E-4912-9A01-5EE31E6A5D91}" type="doc">
      <dgm:prSet loTypeId="urn:microsoft.com/office/officeart/2005/8/layout/chevron1" loCatId="process" qsTypeId="urn:microsoft.com/office/officeart/2005/8/quickstyle/simple1" qsCatId="simple" csTypeId="urn:microsoft.com/office/officeart/2005/8/colors/accent1_2" csCatId="accent1" phldr="1"/>
      <dgm:spPr/>
    </dgm:pt>
    <dgm:pt modelId="{ECAB8F48-B63B-4605-83E7-4DF7D94962C3}">
      <dgm:prSet phldrT="[Tekst]" custT="1"/>
      <dgm:spPr/>
      <dgm:t>
        <a:bodyPr/>
        <a:lstStyle/>
        <a:p>
          <a:r>
            <a:rPr lang="pl-PL" sz="3200" dirty="0"/>
            <a:t>KTO</a:t>
          </a:r>
        </a:p>
      </dgm:t>
    </dgm:pt>
    <dgm:pt modelId="{5178816B-B51B-4537-8A18-31A94AA08F02}" type="parTrans" cxnId="{8F620A65-510F-44FA-A05F-E4F6D11B54EB}">
      <dgm:prSet/>
      <dgm:spPr/>
      <dgm:t>
        <a:bodyPr/>
        <a:lstStyle/>
        <a:p>
          <a:endParaRPr lang="pl-PL"/>
        </a:p>
      </dgm:t>
    </dgm:pt>
    <dgm:pt modelId="{A688D2C3-72DE-4820-AC81-46FF6D737B9D}" type="sibTrans" cxnId="{8F620A65-510F-44FA-A05F-E4F6D11B54EB}">
      <dgm:prSet/>
      <dgm:spPr/>
      <dgm:t>
        <a:bodyPr/>
        <a:lstStyle/>
        <a:p>
          <a:endParaRPr lang="pl-PL"/>
        </a:p>
      </dgm:t>
    </dgm:pt>
    <dgm:pt modelId="{EB07FE36-10F6-4804-8895-61F1C564E014}">
      <dgm:prSet phldrT="[Tekst]" custT="1"/>
      <dgm:spPr/>
      <dgm:t>
        <a:bodyPr/>
        <a:lstStyle/>
        <a:p>
          <a:r>
            <a:rPr lang="pl-PL" sz="1800" dirty="0"/>
            <a:t>W JAKICH OKOLICZNOŚCIACH</a:t>
          </a:r>
        </a:p>
      </dgm:t>
    </dgm:pt>
    <dgm:pt modelId="{DA05E8B8-F9BA-4CA9-873E-CAABDC77EBAF}" type="parTrans" cxnId="{339A2F15-CBC4-45A0-8DD4-CA8524A02564}">
      <dgm:prSet/>
      <dgm:spPr/>
      <dgm:t>
        <a:bodyPr/>
        <a:lstStyle/>
        <a:p>
          <a:endParaRPr lang="pl-PL"/>
        </a:p>
      </dgm:t>
    </dgm:pt>
    <dgm:pt modelId="{E307C4BE-DBF2-4140-8EF7-A36BF69D3717}" type="sibTrans" cxnId="{339A2F15-CBC4-45A0-8DD4-CA8524A02564}">
      <dgm:prSet/>
      <dgm:spPr/>
      <dgm:t>
        <a:bodyPr/>
        <a:lstStyle/>
        <a:p>
          <a:endParaRPr lang="pl-PL"/>
        </a:p>
      </dgm:t>
    </dgm:pt>
    <dgm:pt modelId="{24464E30-14EE-4C66-9640-0A33B94B7032}">
      <dgm:prSet phldrT="[Tekst]"/>
      <dgm:spPr/>
      <dgm:t>
        <a:bodyPr/>
        <a:lstStyle/>
        <a:p>
          <a:r>
            <a:rPr lang="pl-PL" dirty="0"/>
            <a:t>JAK POWINIEN SIĘ ZACHOWAĆ</a:t>
          </a:r>
        </a:p>
      </dgm:t>
    </dgm:pt>
    <dgm:pt modelId="{CA4473BD-E181-440A-B140-F4031C5BBD40}" type="parTrans" cxnId="{4064ECA3-BA7A-44EE-B634-4EC89E1F95F4}">
      <dgm:prSet/>
      <dgm:spPr/>
      <dgm:t>
        <a:bodyPr/>
        <a:lstStyle/>
        <a:p>
          <a:endParaRPr lang="pl-PL"/>
        </a:p>
      </dgm:t>
    </dgm:pt>
    <dgm:pt modelId="{0851490D-7A3D-4B8B-9E5B-8440656934C8}" type="sibTrans" cxnId="{4064ECA3-BA7A-44EE-B634-4EC89E1F95F4}">
      <dgm:prSet/>
      <dgm:spPr/>
      <dgm:t>
        <a:bodyPr/>
        <a:lstStyle/>
        <a:p>
          <a:endParaRPr lang="pl-PL"/>
        </a:p>
      </dgm:t>
    </dgm:pt>
    <dgm:pt modelId="{D1D19209-190C-4F5A-BB90-485FB29BCD8E}" type="pres">
      <dgm:prSet presAssocID="{AA1DDBB0-C99E-4912-9A01-5EE31E6A5D91}" presName="Name0" presStyleCnt="0">
        <dgm:presLayoutVars>
          <dgm:dir/>
          <dgm:animLvl val="lvl"/>
          <dgm:resizeHandles val="exact"/>
        </dgm:presLayoutVars>
      </dgm:prSet>
      <dgm:spPr/>
    </dgm:pt>
    <dgm:pt modelId="{02061B2B-0FE4-4106-95E2-B5605210BF36}" type="pres">
      <dgm:prSet presAssocID="{ECAB8F48-B63B-4605-83E7-4DF7D94962C3}" presName="parTxOnly" presStyleLbl="node1" presStyleIdx="0" presStyleCnt="3">
        <dgm:presLayoutVars>
          <dgm:chMax val="0"/>
          <dgm:chPref val="0"/>
          <dgm:bulletEnabled val="1"/>
        </dgm:presLayoutVars>
      </dgm:prSet>
      <dgm:spPr/>
    </dgm:pt>
    <dgm:pt modelId="{EF0ACAD4-58B9-4AD8-B8C2-78DE72209C2E}" type="pres">
      <dgm:prSet presAssocID="{A688D2C3-72DE-4820-AC81-46FF6D737B9D}" presName="parTxOnlySpace" presStyleCnt="0"/>
      <dgm:spPr/>
    </dgm:pt>
    <dgm:pt modelId="{E9C64BBD-AD2E-482D-AB18-49B16490E173}" type="pres">
      <dgm:prSet presAssocID="{EB07FE36-10F6-4804-8895-61F1C564E014}" presName="parTxOnly" presStyleLbl="node1" presStyleIdx="1" presStyleCnt="3">
        <dgm:presLayoutVars>
          <dgm:chMax val="0"/>
          <dgm:chPref val="0"/>
          <dgm:bulletEnabled val="1"/>
        </dgm:presLayoutVars>
      </dgm:prSet>
      <dgm:spPr/>
    </dgm:pt>
    <dgm:pt modelId="{BB9A12E0-EF28-4EED-BD78-037F8E0F25CC}" type="pres">
      <dgm:prSet presAssocID="{E307C4BE-DBF2-4140-8EF7-A36BF69D3717}" presName="parTxOnlySpace" presStyleCnt="0"/>
      <dgm:spPr/>
    </dgm:pt>
    <dgm:pt modelId="{9A1585E8-7271-4806-BC87-B8C84918EBD4}" type="pres">
      <dgm:prSet presAssocID="{24464E30-14EE-4C66-9640-0A33B94B7032}" presName="parTxOnly" presStyleLbl="node1" presStyleIdx="2" presStyleCnt="3">
        <dgm:presLayoutVars>
          <dgm:chMax val="0"/>
          <dgm:chPref val="0"/>
          <dgm:bulletEnabled val="1"/>
        </dgm:presLayoutVars>
      </dgm:prSet>
      <dgm:spPr/>
    </dgm:pt>
  </dgm:ptLst>
  <dgm:cxnLst>
    <dgm:cxn modelId="{339A2F15-CBC4-45A0-8DD4-CA8524A02564}" srcId="{AA1DDBB0-C99E-4912-9A01-5EE31E6A5D91}" destId="{EB07FE36-10F6-4804-8895-61F1C564E014}" srcOrd="1" destOrd="0" parTransId="{DA05E8B8-F9BA-4CA9-873E-CAABDC77EBAF}" sibTransId="{E307C4BE-DBF2-4140-8EF7-A36BF69D3717}"/>
    <dgm:cxn modelId="{E2212020-842D-4002-A2C0-52B17844CF41}" type="presOf" srcId="{AA1DDBB0-C99E-4912-9A01-5EE31E6A5D91}" destId="{D1D19209-190C-4F5A-BB90-485FB29BCD8E}" srcOrd="0" destOrd="0" presId="urn:microsoft.com/office/officeart/2005/8/layout/chevron1"/>
    <dgm:cxn modelId="{B8D11B37-0EE1-4449-BC04-626DC0A7A966}" type="presOf" srcId="{ECAB8F48-B63B-4605-83E7-4DF7D94962C3}" destId="{02061B2B-0FE4-4106-95E2-B5605210BF36}" srcOrd="0" destOrd="0" presId="urn:microsoft.com/office/officeart/2005/8/layout/chevron1"/>
    <dgm:cxn modelId="{7C7D6D37-E40C-4C59-AC43-3BACF61BAACD}" type="presOf" srcId="{24464E30-14EE-4C66-9640-0A33B94B7032}" destId="{9A1585E8-7271-4806-BC87-B8C84918EBD4}" srcOrd="0" destOrd="0" presId="urn:microsoft.com/office/officeart/2005/8/layout/chevron1"/>
    <dgm:cxn modelId="{486A9060-E426-4045-A98A-B924D9AEE7F8}" type="presOf" srcId="{EB07FE36-10F6-4804-8895-61F1C564E014}" destId="{E9C64BBD-AD2E-482D-AB18-49B16490E173}" srcOrd="0" destOrd="0" presId="urn:microsoft.com/office/officeart/2005/8/layout/chevron1"/>
    <dgm:cxn modelId="{8F620A65-510F-44FA-A05F-E4F6D11B54EB}" srcId="{AA1DDBB0-C99E-4912-9A01-5EE31E6A5D91}" destId="{ECAB8F48-B63B-4605-83E7-4DF7D94962C3}" srcOrd="0" destOrd="0" parTransId="{5178816B-B51B-4537-8A18-31A94AA08F02}" sibTransId="{A688D2C3-72DE-4820-AC81-46FF6D737B9D}"/>
    <dgm:cxn modelId="{4064ECA3-BA7A-44EE-B634-4EC89E1F95F4}" srcId="{AA1DDBB0-C99E-4912-9A01-5EE31E6A5D91}" destId="{24464E30-14EE-4C66-9640-0A33B94B7032}" srcOrd="2" destOrd="0" parTransId="{CA4473BD-E181-440A-B140-F4031C5BBD40}" sibTransId="{0851490D-7A3D-4B8B-9E5B-8440656934C8}"/>
    <dgm:cxn modelId="{232E12D3-7D96-4408-BE87-769A55A6CB50}" type="presParOf" srcId="{D1D19209-190C-4F5A-BB90-485FB29BCD8E}" destId="{02061B2B-0FE4-4106-95E2-B5605210BF36}" srcOrd="0" destOrd="0" presId="urn:microsoft.com/office/officeart/2005/8/layout/chevron1"/>
    <dgm:cxn modelId="{8733A521-0563-44C6-A55B-2F743A91BC03}" type="presParOf" srcId="{D1D19209-190C-4F5A-BB90-485FB29BCD8E}" destId="{EF0ACAD4-58B9-4AD8-B8C2-78DE72209C2E}" srcOrd="1" destOrd="0" presId="urn:microsoft.com/office/officeart/2005/8/layout/chevron1"/>
    <dgm:cxn modelId="{DD9D873C-C3C6-4436-AC52-4BBB9BCE7817}" type="presParOf" srcId="{D1D19209-190C-4F5A-BB90-485FB29BCD8E}" destId="{E9C64BBD-AD2E-482D-AB18-49B16490E173}" srcOrd="2" destOrd="0" presId="urn:microsoft.com/office/officeart/2005/8/layout/chevron1"/>
    <dgm:cxn modelId="{C365B0F5-6BDE-4FA7-9F0F-8E1D373C0F48}" type="presParOf" srcId="{D1D19209-190C-4F5A-BB90-485FB29BCD8E}" destId="{BB9A12E0-EF28-4EED-BD78-037F8E0F25CC}" srcOrd="3" destOrd="0" presId="urn:microsoft.com/office/officeart/2005/8/layout/chevron1"/>
    <dgm:cxn modelId="{AE38B2C1-D7A0-4000-8FA8-2DC8C76A80AA}" type="presParOf" srcId="{D1D19209-190C-4F5A-BB90-485FB29BCD8E}" destId="{9A1585E8-7271-4806-BC87-B8C84918EBD4}"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061B2B-0FE4-4106-95E2-B5605210BF36}">
      <dsp:nvSpPr>
        <dsp:cNvPr id="0" name=""/>
        <dsp:cNvSpPr/>
      </dsp:nvSpPr>
      <dsp:spPr>
        <a:xfrm>
          <a:off x="3388" y="1714378"/>
          <a:ext cx="4128103" cy="165124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pl-PL" sz="3200" kern="1200" dirty="0"/>
            <a:t>KTO</a:t>
          </a:r>
        </a:p>
      </dsp:txBody>
      <dsp:txXfrm>
        <a:off x="829009" y="1714378"/>
        <a:ext cx="2476862" cy="1651241"/>
      </dsp:txXfrm>
    </dsp:sp>
    <dsp:sp modelId="{E9C64BBD-AD2E-482D-AB18-49B16490E173}">
      <dsp:nvSpPr>
        <dsp:cNvPr id="0" name=""/>
        <dsp:cNvSpPr/>
      </dsp:nvSpPr>
      <dsp:spPr>
        <a:xfrm>
          <a:off x="3718681" y="1714378"/>
          <a:ext cx="4128103" cy="165124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pl-PL" sz="1800" kern="1200" dirty="0"/>
            <a:t>W JAKICH OKOLICZNOŚCIACH</a:t>
          </a:r>
        </a:p>
      </dsp:txBody>
      <dsp:txXfrm>
        <a:off x="4544302" y="1714378"/>
        <a:ext cx="2476862" cy="1651241"/>
      </dsp:txXfrm>
    </dsp:sp>
    <dsp:sp modelId="{9A1585E8-7271-4806-BC87-B8C84918EBD4}">
      <dsp:nvSpPr>
        <dsp:cNvPr id="0" name=""/>
        <dsp:cNvSpPr/>
      </dsp:nvSpPr>
      <dsp:spPr>
        <a:xfrm>
          <a:off x="7433974" y="1714378"/>
          <a:ext cx="4128103" cy="165124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6015" tIns="38672" rIns="38672" bIns="38672" numCol="1" spcCol="1270" anchor="ctr" anchorCtr="0">
          <a:noAutofit/>
        </a:bodyPr>
        <a:lstStyle/>
        <a:p>
          <a:pPr marL="0" lvl="0" indent="0" algn="ctr" defTabSz="1289050">
            <a:lnSpc>
              <a:spcPct val="90000"/>
            </a:lnSpc>
            <a:spcBef>
              <a:spcPct val="0"/>
            </a:spcBef>
            <a:spcAft>
              <a:spcPct val="35000"/>
            </a:spcAft>
            <a:buNone/>
          </a:pPr>
          <a:r>
            <a:rPr lang="pl-PL" sz="2900" kern="1200" dirty="0"/>
            <a:t>JAK POWINIEN SIĘ ZACHOWAĆ</a:t>
          </a:r>
        </a:p>
      </dsp:txBody>
      <dsp:txXfrm>
        <a:off x="8259595" y="1714378"/>
        <a:ext cx="2476862" cy="165124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2/12/2025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2/12/2025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2/12/2025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2/12/2025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2/12/2025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2/12/2025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omments" Target="../comments/comment6.xml"/><Relationship Id="rId5" Type="http://schemas.openxmlformats.org/officeDocument/2006/relationships/image" Target="../media/image4.sv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comments" Target="../comments/commen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omments" Target="../comments/comment18.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comments" Target="../comments/comment1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comments" Target="../comments/comment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omments" Target="../comments/comment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comments" Target="../comments/comment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comments" Target="../comments/comment2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omments" Target="../comments/comment2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comments" Target="../comments/comment2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comments" Target="../comments/comment2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sjp.pl/wyda%C4%87"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comments" Target="../comments/comment2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comments" Target="../comments/comment2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comments" Target="../comments/comment2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comments" Target="../comments/comment3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sip.legalis.pl/document-view.seam?documentId=mfrxilrsgm4tanjoobqxalrrgi4donjtfz3gk4roge4tsmrr&amp;refSource=toc" TargetMode="External"/><Relationship Id="rId7" Type="http://schemas.openxmlformats.org/officeDocument/2006/relationships/comments" Target="../comments/comment31.xml"/><Relationship Id="rId2" Type="http://schemas.openxmlformats.org/officeDocument/2006/relationships/hyperlink" Target="https://sip.legalis.pl/document-view.seam?documentId=mfrxilrsgm4tanjoobqxalrrgi4donjrfz3gk4roge4tsmrr&amp;refSource=toc" TargetMode="External"/><Relationship Id="rId1" Type="http://schemas.openxmlformats.org/officeDocument/2006/relationships/slideLayout" Target="../slideLayouts/slideLayout2.xml"/><Relationship Id="rId6" Type="http://schemas.openxmlformats.org/officeDocument/2006/relationships/hyperlink" Target="https://sip.legalis.pl/document-view.seam?documentId=mfrxilrsgm4tanjoobqxalrrga3doojtgy3s45tfoixdcojzgiyq&amp;refSource=toc" TargetMode="External"/><Relationship Id="rId5" Type="http://schemas.openxmlformats.org/officeDocument/2006/relationships/hyperlink" Target="https://sip.legalis.pl/document-view.seam?documentId=mfrxilrsgm4tanjoobqxalrrgi4donjyfz3gk4roge4tsmrr&amp;refSource=toc" TargetMode="External"/><Relationship Id="rId4" Type="http://schemas.openxmlformats.org/officeDocument/2006/relationships/hyperlink" Target="https://sip.legalis.pl/document-view.seam?documentId=mfrxilrsgm4tanjoobqxalrrgi4donjufz3gk4roge4tsmrr&amp;refSource=toc" TargetMode="External"/></Relationships>
</file>

<file path=ppt/slides/_rels/slide73.xml.rels><?xml version="1.0" encoding="UTF-8" standalone="yes"?>
<Relationships xmlns="http://schemas.openxmlformats.org/package/2006/relationships"><Relationship Id="rId2" Type="http://schemas.openxmlformats.org/officeDocument/2006/relationships/comments" Target="../comments/comment3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comments" Target="../comments/comment3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comments" Target="../comments/comment3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comments" Target="../comments/comment3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mailto:arybicka@rcl.gov.pl"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8FBB5B-2798-40DB-A40A-3E65074555F8}"/>
              </a:ext>
            </a:extLst>
          </p:cNvPr>
          <p:cNvSpPr>
            <a:spLocks noGrp="1"/>
          </p:cNvSpPr>
          <p:nvPr>
            <p:ph type="ctrTitle"/>
          </p:nvPr>
        </p:nvSpPr>
        <p:spPr/>
        <p:txBody>
          <a:bodyPr/>
          <a:lstStyle/>
          <a:p>
            <a:r>
              <a:rPr lang="pl-PL" dirty="0"/>
              <a:t>Definicje w teorii i praktyce tworzenia prawa</a:t>
            </a:r>
          </a:p>
        </p:txBody>
      </p:sp>
      <p:sp>
        <p:nvSpPr>
          <p:cNvPr id="3" name="Podtytuł 2">
            <a:extLst>
              <a:ext uri="{FF2B5EF4-FFF2-40B4-BE49-F238E27FC236}">
                <a16:creationId xmlns:a16="http://schemas.microsoft.com/office/drawing/2014/main" id="{4AC85E96-B040-421B-84C9-34BB188D6660}"/>
              </a:ext>
            </a:extLst>
          </p:cNvPr>
          <p:cNvSpPr>
            <a:spLocks noGrp="1"/>
          </p:cNvSpPr>
          <p:nvPr>
            <p:ph type="subTitle" idx="1"/>
          </p:nvPr>
        </p:nvSpPr>
        <p:spPr/>
        <p:txBody>
          <a:bodyPr>
            <a:normAutofit/>
          </a:bodyPr>
          <a:lstStyle/>
          <a:p>
            <a:pPr algn="r"/>
            <a:r>
              <a:rPr lang="pl-PL" sz="1600" dirty="0"/>
              <a:t>Aleksandra Rybicka</a:t>
            </a:r>
          </a:p>
        </p:txBody>
      </p:sp>
    </p:spTree>
    <p:extLst>
      <p:ext uri="{BB962C8B-B14F-4D97-AF65-F5344CB8AC3E}">
        <p14:creationId xmlns:p14="http://schemas.microsoft.com/office/powerpoint/2010/main" val="970210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F32BFC-75BD-4228-987A-1C09AE90672B}"/>
              </a:ext>
            </a:extLst>
          </p:cNvPr>
          <p:cNvSpPr>
            <a:spLocks noGrp="1"/>
          </p:cNvSpPr>
          <p:nvPr>
            <p:ph type="title"/>
          </p:nvPr>
        </p:nvSpPr>
        <p:spPr/>
        <p:txBody>
          <a:bodyPr/>
          <a:lstStyle/>
          <a:p>
            <a:r>
              <a:rPr lang="pl-PL" dirty="0"/>
              <a:t>§ 9 </a:t>
            </a:r>
            <a:r>
              <a:rPr lang="pl-PL" dirty="0" err="1"/>
              <a:t>ZTP</a:t>
            </a:r>
            <a:endParaRPr lang="pl-PL" dirty="0"/>
          </a:p>
        </p:txBody>
      </p:sp>
      <p:sp>
        <p:nvSpPr>
          <p:cNvPr id="3" name="Symbol zastępczy zawartości 2">
            <a:extLst>
              <a:ext uri="{FF2B5EF4-FFF2-40B4-BE49-F238E27FC236}">
                <a16:creationId xmlns:a16="http://schemas.microsoft.com/office/drawing/2014/main" id="{F74F0969-E784-4969-BAAB-ABA912A0CB79}"/>
              </a:ext>
            </a:extLst>
          </p:cNvPr>
          <p:cNvSpPr>
            <a:spLocks noGrp="1"/>
          </p:cNvSpPr>
          <p:nvPr>
            <p:ph idx="1"/>
          </p:nvPr>
        </p:nvSpPr>
        <p:spPr/>
        <p:txBody>
          <a:bodyPr>
            <a:normAutofit/>
          </a:bodyPr>
          <a:lstStyle/>
          <a:p>
            <a:pPr marL="0" indent="0" algn="just">
              <a:buNone/>
            </a:pPr>
            <a:r>
              <a:rPr lang="pl-PL" sz="2800" dirty="0"/>
              <a:t>W ustawie należy posługiwać się określeniami, które zostały użyte w ustawie podstawowej dla danej dziedziny spraw, w szczególności w ustawie określanej jako ,,kodeks'' lub ,,prawo''.</a:t>
            </a:r>
          </a:p>
        </p:txBody>
      </p:sp>
    </p:spTree>
    <p:extLst>
      <p:ext uri="{BB962C8B-B14F-4D97-AF65-F5344CB8AC3E}">
        <p14:creationId xmlns:p14="http://schemas.microsoft.com/office/powerpoint/2010/main" val="1916867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0BCA2A-F27C-4FE0-874A-784D959BC705}"/>
              </a:ext>
            </a:extLst>
          </p:cNvPr>
          <p:cNvSpPr>
            <a:spLocks noGrp="1"/>
          </p:cNvSpPr>
          <p:nvPr>
            <p:ph type="title"/>
          </p:nvPr>
        </p:nvSpPr>
        <p:spPr/>
        <p:txBody>
          <a:bodyPr/>
          <a:lstStyle/>
          <a:p>
            <a:r>
              <a:rPr lang="pl-PL" dirty="0"/>
              <a:t>§ 10 </a:t>
            </a:r>
            <a:r>
              <a:rPr lang="pl-PL" dirty="0" err="1"/>
              <a:t>ZTP</a:t>
            </a:r>
            <a:endParaRPr lang="pl-PL" dirty="0"/>
          </a:p>
        </p:txBody>
      </p:sp>
      <p:sp>
        <p:nvSpPr>
          <p:cNvPr id="3" name="Symbol zastępczy zawartości 2">
            <a:extLst>
              <a:ext uri="{FF2B5EF4-FFF2-40B4-BE49-F238E27FC236}">
                <a16:creationId xmlns:a16="http://schemas.microsoft.com/office/drawing/2014/main" id="{ED71F9A6-F09A-4934-88CB-D92900E2B28C}"/>
              </a:ext>
            </a:extLst>
          </p:cNvPr>
          <p:cNvSpPr>
            <a:spLocks noGrp="1"/>
          </p:cNvSpPr>
          <p:nvPr>
            <p:ph idx="1"/>
          </p:nvPr>
        </p:nvSpPr>
        <p:spPr/>
        <p:txBody>
          <a:bodyPr>
            <a:normAutofit/>
          </a:bodyPr>
          <a:lstStyle/>
          <a:p>
            <a:pPr marL="0" indent="0" algn="just">
              <a:buNone/>
            </a:pPr>
            <a:r>
              <a:rPr lang="pl-PL" sz="3200" dirty="0"/>
              <a:t>Do oznaczenia jednakowych pojęć używa się jednakowych określeń, a różnych pojęć nie oznacza się tymi samymi określeniami. </a:t>
            </a:r>
          </a:p>
        </p:txBody>
      </p:sp>
    </p:spTree>
    <p:extLst>
      <p:ext uri="{BB962C8B-B14F-4D97-AF65-F5344CB8AC3E}">
        <p14:creationId xmlns:p14="http://schemas.microsoft.com/office/powerpoint/2010/main" val="2175512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633AE3-EC24-4102-8567-B0C9A0F85684}"/>
              </a:ext>
            </a:extLst>
          </p:cNvPr>
          <p:cNvSpPr>
            <a:spLocks noGrp="1"/>
          </p:cNvSpPr>
          <p:nvPr>
            <p:ph type="title"/>
          </p:nvPr>
        </p:nvSpPr>
        <p:spPr>
          <a:xfrm>
            <a:off x="2231136" y="964691"/>
            <a:ext cx="7729728" cy="4225375"/>
          </a:xfrm>
        </p:spPr>
        <p:txBody>
          <a:bodyPr>
            <a:normAutofit/>
          </a:bodyPr>
          <a:lstStyle/>
          <a:p>
            <a:br>
              <a:rPr lang="pl-PL" b="1" dirty="0"/>
            </a:br>
            <a:r>
              <a:rPr lang="pl-PL" b="1" dirty="0"/>
              <a:t>Definicja</a:t>
            </a:r>
            <a:br>
              <a:rPr lang="pl-PL" dirty="0"/>
            </a:br>
            <a:r>
              <a:rPr lang="pl-PL" dirty="0"/>
              <a:t> to  wyjaśnienie znaczenia wyrazu, pojęcia lub całego wyrażenia</a:t>
            </a:r>
            <a:br>
              <a:rPr lang="pl-PL" dirty="0"/>
            </a:br>
            <a:br>
              <a:rPr lang="pl-PL" dirty="0"/>
            </a:br>
            <a:br>
              <a:rPr lang="pl-PL" dirty="0"/>
            </a:br>
            <a:endParaRPr lang="pl-PL" dirty="0"/>
          </a:p>
        </p:txBody>
      </p:sp>
      <p:sp>
        <p:nvSpPr>
          <p:cNvPr id="4" name="pole tekstowe 3">
            <a:extLst>
              <a:ext uri="{FF2B5EF4-FFF2-40B4-BE49-F238E27FC236}">
                <a16:creationId xmlns:a16="http://schemas.microsoft.com/office/drawing/2014/main" id="{4445ABA4-5936-490F-A162-6153685766AD}"/>
              </a:ext>
            </a:extLst>
          </p:cNvPr>
          <p:cNvSpPr txBox="1"/>
          <p:nvPr/>
        </p:nvSpPr>
        <p:spPr>
          <a:xfrm>
            <a:off x="8009792" y="4193931"/>
            <a:ext cx="1116623" cy="369332"/>
          </a:xfrm>
          <a:prstGeom prst="rect">
            <a:avLst/>
          </a:prstGeom>
          <a:noFill/>
        </p:spPr>
        <p:txBody>
          <a:bodyPr wrap="square" rtlCol="0">
            <a:spAutoFit/>
          </a:bodyPr>
          <a:lstStyle/>
          <a:p>
            <a:pPr algn="r"/>
            <a:r>
              <a:rPr lang="pl-PL" dirty="0" err="1"/>
              <a:t>sjp</a:t>
            </a:r>
            <a:endParaRPr lang="pl-PL" dirty="0"/>
          </a:p>
        </p:txBody>
      </p:sp>
    </p:spTree>
    <p:extLst>
      <p:ext uri="{BB962C8B-B14F-4D97-AF65-F5344CB8AC3E}">
        <p14:creationId xmlns:p14="http://schemas.microsoft.com/office/powerpoint/2010/main" val="1210861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Symbol zastępczy zawartości 6" descr="Cała pizza">
            <a:extLst>
              <a:ext uri="{FF2B5EF4-FFF2-40B4-BE49-F238E27FC236}">
                <a16:creationId xmlns:a16="http://schemas.microsoft.com/office/drawing/2014/main" id="{38E8B39D-EF22-4838-A23E-432447510625}"/>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913467" y="455612"/>
            <a:ext cx="2539999" cy="2482322"/>
          </a:xfrm>
        </p:spPr>
      </p:pic>
      <p:pic>
        <p:nvPicPr>
          <p:cNvPr id="9" name="Grafika 8" descr="Szala sprawiedliwości">
            <a:extLst>
              <a:ext uri="{FF2B5EF4-FFF2-40B4-BE49-F238E27FC236}">
                <a16:creationId xmlns:a16="http://schemas.microsoft.com/office/drawing/2014/main" id="{EC7174B6-A1DB-4AE8-8020-6926C2098D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24007" y="81465"/>
            <a:ext cx="2539999" cy="2559105"/>
          </a:xfrm>
          <a:prstGeom prst="rect">
            <a:avLst/>
          </a:prstGeom>
        </p:spPr>
      </p:pic>
      <p:sp>
        <p:nvSpPr>
          <p:cNvPr id="10" name="pole tekstowe 9">
            <a:extLst>
              <a:ext uri="{FF2B5EF4-FFF2-40B4-BE49-F238E27FC236}">
                <a16:creationId xmlns:a16="http://schemas.microsoft.com/office/drawing/2014/main" id="{8AE406D2-F805-4711-B7F6-B29F064A1764}"/>
              </a:ext>
            </a:extLst>
          </p:cNvPr>
          <p:cNvSpPr txBox="1"/>
          <p:nvPr/>
        </p:nvSpPr>
        <p:spPr>
          <a:xfrm>
            <a:off x="2178057" y="3378201"/>
            <a:ext cx="1587486" cy="369332"/>
          </a:xfrm>
          <a:prstGeom prst="rect">
            <a:avLst/>
          </a:prstGeom>
          <a:noFill/>
        </p:spPr>
        <p:txBody>
          <a:bodyPr wrap="none" rtlCol="0">
            <a:spAutoFit/>
          </a:bodyPr>
          <a:lstStyle/>
          <a:p>
            <a:r>
              <a:rPr lang="pl-PL" dirty="0"/>
              <a:t>definicje realne</a:t>
            </a:r>
          </a:p>
        </p:txBody>
      </p:sp>
      <p:sp>
        <p:nvSpPr>
          <p:cNvPr id="11" name="pole tekstowe 10">
            <a:extLst>
              <a:ext uri="{FF2B5EF4-FFF2-40B4-BE49-F238E27FC236}">
                <a16:creationId xmlns:a16="http://schemas.microsoft.com/office/drawing/2014/main" id="{1247F2F3-173C-424C-9829-57E268B1CC07}"/>
              </a:ext>
            </a:extLst>
          </p:cNvPr>
          <p:cNvSpPr txBox="1"/>
          <p:nvPr/>
        </p:nvSpPr>
        <p:spPr>
          <a:xfrm>
            <a:off x="7884654" y="3378201"/>
            <a:ext cx="1976823" cy="369332"/>
          </a:xfrm>
          <a:prstGeom prst="rect">
            <a:avLst/>
          </a:prstGeom>
          <a:noFill/>
        </p:spPr>
        <p:txBody>
          <a:bodyPr wrap="none" rtlCol="0">
            <a:spAutoFit/>
          </a:bodyPr>
          <a:lstStyle/>
          <a:p>
            <a:r>
              <a:rPr lang="pl-PL" dirty="0"/>
              <a:t>definicje nominalne</a:t>
            </a:r>
          </a:p>
        </p:txBody>
      </p:sp>
      <p:sp>
        <p:nvSpPr>
          <p:cNvPr id="12" name="pole tekstowe 11">
            <a:extLst>
              <a:ext uri="{FF2B5EF4-FFF2-40B4-BE49-F238E27FC236}">
                <a16:creationId xmlns:a16="http://schemas.microsoft.com/office/drawing/2014/main" id="{8DB4804D-E059-4464-87C9-240162C8960D}"/>
              </a:ext>
            </a:extLst>
          </p:cNvPr>
          <p:cNvSpPr txBox="1"/>
          <p:nvPr/>
        </p:nvSpPr>
        <p:spPr>
          <a:xfrm>
            <a:off x="668867" y="4628065"/>
            <a:ext cx="5240227" cy="1477328"/>
          </a:xfrm>
          <a:prstGeom prst="rect">
            <a:avLst/>
          </a:prstGeom>
          <a:noFill/>
        </p:spPr>
        <p:txBody>
          <a:bodyPr wrap="square" rtlCol="0">
            <a:spAutoFit/>
          </a:bodyPr>
          <a:lstStyle/>
          <a:p>
            <a:r>
              <a:rPr lang="pl-PL" dirty="0"/>
              <a:t>odnoszą się do </a:t>
            </a:r>
            <a:r>
              <a:rPr lang="pl-PL" u="sng" dirty="0"/>
              <a:t>desygnatów </a:t>
            </a:r>
            <a:r>
              <a:rPr lang="pl-PL" dirty="0"/>
              <a:t>(konkretnych przedmiotów), a nie ich oznaczenia w danym języku. Podają taką charakterystykę przedmiotu, którą można przypisać tylko i wyłącznie danemu przedmiotowi. Powstają z wykorzystaniem spójnika "to„.</a:t>
            </a:r>
          </a:p>
        </p:txBody>
      </p:sp>
      <p:sp>
        <p:nvSpPr>
          <p:cNvPr id="13" name="pole tekstowe 12">
            <a:extLst>
              <a:ext uri="{FF2B5EF4-FFF2-40B4-BE49-F238E27FC236}">
                <a16:creationId xmlns:a16="http://schemas.microsoft.com/office/drawing/2014/main" id="{27091689-57A4-448E-935D-5537C73DBFA3}"/>
              </a:ext>
            </a:extLst>
          </p:cNvPr>
          <p:cNvSpPr txBox="1"/>
          <p:nvPr/>
        </p:nvSpPr>
        <p:spPr>
          <a:xfrm>
            <a:off x="6595534" y="4538133"/>
            <a:ext cx="5080000" cy="1200329"/>
          </a:xfrm>
          <a:prstGeom prst="rect">
            <a:avLst/>
          </a:prstGeom>
          <a:noFill/>
        </p:spPr>
        <p:txBody>
          <a:bodyPr wrap="square" rtlCol="0">
            <a:spAutoFit/>
          </a:bodyPr>
          <a:lstStyle/>
          <a:p>
            <a:r>
              <a:rPr lang="pl-PL" dirty="0"/>
              <a:t>odnoszą się do systemu pojęć, znaczenia danej nazwy w tym systemie, znaczenia słowa w danym języku. Definicje nominalne mogą przybierać formy opisowe. </a:t>
            </a:r>
          </a:p>
        </p:txBody>
      </p:sp>
    </p:spTree>
    <p:extLst>
      <p:ext uri="{BB962C8B-B14F-4D97-AF65-F5344CB8AC3E}">
        <p14:creationId xmlns:p14="http://schemas.microsoft.com/office/powerpoint/2010/main" val="3230081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83175B-6DAC-4E76-990C-757CAF4814AC}"/>
              </a:ext>
            </a:extLst>
          </p:cNvPr>
          <p:cNvSpPr>
            <a:spLocks noGrp="1"/>
          </p:cNvSpPr>
          <p:nvPr>
            <p:ph type="title"/>
          </p:nvPr>
        </p:nvSpPr>
        <p:spPr>
          <a:xfrm>
            <a:off x="262467" y="1312333"/>
            <a:ext cx="11700933" cy="3801534"/>
          </a:xfrm>
        </p:spPr>
        <p:txBody>
          <a:bodyPr/>
          <a:lstStyle/>
          <a:p>
            <a:r>
              <a:rPr lang="pl-PL" dirty="0"/>
              <a:t>Definiendum + łącznik + definiens</a:t>
            </a:r>
          </a:p>
        </p:txBody>
      </p:sp>
      <p:sp>
        <p:nvSpPr>
          <p:cNvPr id="3" name="Symbol zastępczy tekstu 2">
            <a:extLst>
              <a:ext uri="{FF2B5EF4-FFF2-40B4-BE49-F238E27FC236}">
                <a16:creationId xmlns:a16="http://schemas.microsoft.com/office/drawing/2014/main" id="{B17417AE-61D9-412E-BF0D-92F1597D13FA}"/>
              </a:ext>
            </a:extLst>
          </p:cNvPr>
          <p:cNvSpPr>
            <a:spLocks noGrp="1"/>
          </p:cNvSpPr>
          <p:nvPr>
            <p:ph type="body" idx="1"/>
          </p:nvPr>
        </p:nvSpPr>
        <p:spPr/>
        <p:txBody>
          <a:bodyPr/>
          <a:lstStyle/>
          <a:p>
            <a:endParaRPr lang="pl-PL"/>
          </a:p>
        </p:txBody>
      </p:sp>
      <p:sp>
        <p:nvSpPr>
          <p:cNvPr id="4" name="pole tekstowe 3">
            <a:extLst>
              <a:ext uri="{FF2B5EF4-FFF2-40B4-BE49-F238E27FC236}">
                <a16:creationId xmlns:a16="http://schemas.microsoft.com/office/drawing/2014/main" id="{1AD650A2-C1F3-455C-A621-043F4725D15A}"/>
              </a:ext>
            </a:extLst>
          </p:cNvPr>
          <p:cNvSpPr txBox="1"/>
          <p:nvPr/>
        </p:nvSpPr>
        <p:spPr>
          <a:xfrm>
            <a:off x="8246533" y="6036733"/>
            <a:ext cx="3784600" cy="369332"/>
          </a:xfrm>
          <a:prstGeom prst="rect">
            <a:avLst/>
          </a:prstGeom>
          <a:noFill/>
        </p:spPr>
        <p:txBody>
          <a:bodyPr wrap="square" rtlCol="0">
            <a:spAutoFit/>
          </a:bodyPr>
          <a:lstStyle/>
          <a:p>
            <a:r>
              <a:rPr lang="pl-PL" dirty="0"/>
              <a:t>DEFINICJA RÓWNOŚCIOWA</a:t>
            </a:r>
          </a:p>
        </p:txBody>
      </p:sp>
    </p:spTree>
    <p:extLst>
      <p:ext uri="{BB962C8B-B14F-4D97-AF65-F5344CB8AC3E}">
        <p14:creationId xmlns:p14="http://schemas.microsoft.com/office/powerpoint/2010/main" val="1550193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92C0A2-DD52-4F72-9D4F-02AEF502FE32}"/>
              </a:ext>
            </a:extLst>
          </p:cNvPr>
          <p:cNvSpPr>
            <a:spLocks noGrp="1"/>
          </p:cNvSpPr>
          <p:nvPr>
            <p:ph type="title"/>
          </p:nvPr>
        </p:nvSpPr>
        <p:spPr>
          <a:xfrm>
            <a:off x="848875" y="2243828"/>
            <a:ext cx="4398251" cy="1141497"/>
          </a:xfrm>
        </p:spPr>
        <p:txBody>
          <a:bodyPr>
            <a:normAutofit/>
          </a:bodyPr>
          <a:lstStyle/>
          <a:p>
            <a:r>
              <a:rPr lang="pl-PL" dirty="0"/>
              <a:t>DEFINICJE NOMINALNE - JĘZYK ii STOPNIA</a:t>
            </a:r>
          </a:p>
        </p:txBody>
      </p:sp>
      <p:sp>
        <p:nvSpPr>
          <p:cNvPr id="3" name="Symbol zastępczy zawartości 2">
            <a:extLst>
              <a:ext uri="{FF2B5EF4-FFF2-40B4-BE49-F238E27FC236}">
                <a16:creationId xmlns:a16="http://schemas.microsoft.com/office/drawing/2014/main" id="{F56AAF62-F236-459C-A3C0-D9108A0FA304}"/>
              </a:ext>
            </a:extLst>
          </p:cNvPr>
          <p:cNvSpPr>
            <a:spLocks noGrp="1"/>
          </p:cNvSpPr>
          <p:nvPr>
            <p:ph idx="1"/>
          </p:nvPr>
        </p:nvSpPr>
        <p:spPr>
          <a:xfrm>
            <a:off x="6736080" y="635001"/>
            <a:ext cx="4815840" cy="5108954"/>
          </a:xfrm>
        </p:spPr>
        <p:txBody>
          <a:bodyPr>
            <a:normAutofit lnSpcReduction="10000"/>
          </a:bodyPr>
          <a:lstStyle/>
          <a:p>
            <a:pPr marL="0" indent="0" algn="just">
              <a:buNone/>
            </a:pPr>
            <a:r>
              <a:rPr lang="pl-PL" sz="4000" dirty="0"/>
              <a:t>SŁOWO „</a:t>
            </a:r>
            <a:r>
              <a:rPr lang="pl-PL" sz="4000" b="1" dirty="0"/>
              <a:t>DEFINICJA</a:t>
            </a:r>
            <a:r>
              <a:rPr lang="pl-PL" sz="4000" dirty="0"/>
              <a:t>” ZNACZY TYLE, CO „</a:t>
            </a:r>
            <a:r>
              <a:rPr lang="pl-PL" sz="4000" b="1" dirty="0"/>
              <a:t>WYJAŚNIENIE ZNACZENIA WYRAZU, POJĘCIA LUB CAŁEGO WYRAŻENIA</a:t>
            </a:r>
            <a:r>
              <a:rPr lang="pl-PL" sz="4000" dirty="0"/>
              <a:t>”</a:t>
            </a:r>
          </a:p>
          <a:p>
            <a:pPr marL="0" indent="0" algn="just">
              <a:buNone/>
            </a:pPr>
            <a:endParaRPr lang="pl-PL" sz="4000" dirty="0"/>
          </a:p>
        </p:txBody>
      </p:sp>
      <p:sp>
        <p:nvSpPr>
          <p:cNvPr id="4" name="Symbol zastępczy tekstu 3">
            <a:extLst>
              <a:ext uri="{FF2B5EF4-FFF2-40B4-BE49-F238E27FC236}">
                <a16:creationId xmlns:a16="http://schemas.microsoft.com/office/drawing/2014/main" id="{9320F3FD-3BC1-4D26-9119-2328E9DFF7E4}"/>
              </a:ext>
            </a:extLst>
          </p:cNvPr>
          <p:cNvSpPr>
            <a:spLocks noGrp="1"/>
          </p:cNvSpPr>
          <p:nvPr>
            <p:ph type="body" sz="half" idx="2"/>
          </p:nvPr>
        </p:nvSpPr>
        <p:spPr/>
        <p:txBody>
          <a:bodyPr/>
          <a:lstStyle/>
          <a:p>
            <a:endParaRPr lang="pl-PL" dirty="0"/>
          </a:p>
        </p:txBody>
      </p:sp>
      <p:sp>
        <p:nvSpPr>
          <p:cNvPr id="5" name="pole tekstowe 4">
            <a:extLst>
              <a:ext uri="{FF2B5EF4-FFF2-40B4-BE49-F238E27FC236}">
                <a16:creationId xmlns:a16="http://schemas.microsoft.com/office/drawing/2014/main" id="{C61BA738-9FB1-4204-A941-EAC439457FC4}"/>
              </a:ext>
            </a:extLst>
          </p:cNvPr>
          <p:cNvSpPr txBox="1"/>
          <p:nvPr/>
        </p:nvSpPr>
        <p:spPr>
          <a:xfrm>
            <a:off x="7757160" y="6324600"/>
            <a:ext cx="3859107" cy="369332"/>
          </a:xfrm>
          <a:prstGeom prst="rect">
            <a:avLst/>
          </a:prstGeom>
          <a:noFill/>
        </p:spPr>
        <p:txBody>
          <a:bodyPr wrap="square" rtlCol="0">
            <a:spAutoFit/>
          </a:bodyPr>
          <a:lstStyle/>
          <a:p>
            <a:pPr algn="r"/>
            <a:r>
              <a:rPr lang="pl-PL" dirty="0"/>
              <a:t>stylizacja słownikowa</a:t>
            </a:r>
          </a:p>
        </p:txBody>
      </p:sp>
    </p:spTree>
    <p:extLst>
      <p:ext uri="{BB962C8B-B14F-4D97-AF65-F5344CB8AC3E}">
        <p14:creationId xmlns:p14="http://schemas.microsoft.com/office/powerpoint/2010/main" val="2716994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B31897-133F-4E69-B539-11812DCFB28B}"/>
              </a:ext>
            </a:extLst>
          </p:cNvPr>
          <p:cNvSpPr>
            <a:spLocks noGrp="1"/>
          </p:cNvSpPr>
          <p:nvPr>
            <p:ph type="title"/>
          </p:nvPr>
        </p:nvSpPr>
        <p:spPr>
          <a:xfrm>
            <a:off x="491405" y="2287503"/>
            <a:ext cx="4486656" cy="1141497"/>
          </a:xfrm>
        </p:spPr>
        <p:txBody>
          <a:bodyPr>
            <a:normAutofit/>
          </a:bodyPr>
          <a:lstStyle/>
          <a:p>
            <a:r>
              <a:rPr lang="pl-PL" sz="2800" dirty="0"/>
              <a:t>dokument mobilny</a:t>
            </a:r>
          </a:p>
        </p:txBody>
      </p:sp>
      <p:sp>
        <p:nvSpPr>
          <p:cNvPr id="3" name="Symbol zastępczy zawartości 2">
            <a:extLst>
              <a:ext uri="{FF2B5EF4-FFF2-40B4-BE49-F238E27FC236}">
                <a16:creationId xmlns:a16="http://schemas.microsoft.com/office/drawing/2014/main" id="{E24EE4DE-AFDB-422E-B371-0CE3C09636E1}"/>
              </a:ext>
            </a:extLst>
          </p:cNvPr>
          <p:cNvSpPr>
            <a:spLocks noGrp="1"/>
          </p:cNvSpPr>
          <p:nvPr>
            <p:ph idx="1"/>
          </p:nvPr>
        </p:nvSpPr>
        <p:spPr>
          <a:xfrm>
            <a:off x="7281674" y="1067139"/>
            <a:ext cx="4815840" cy="5248656"/>
          </a:xfrm>
        </p:spPr>
        <p:txBody>
          <a:bodyPr/>
          <a:lstStyle/>
          <a:p>
            <a:pPr marL="0" indent="0">
              <a:buNone/>
            </a:pPr>
            <a:endParaRPr lang="pl-PL" dirty="0"/>
          </a:p>
          <a:p>
            <a:pPr marL="0" indent="0">
              <a:buNone/>
            </a:pPr>
            <a:endParaRPr lang="pl-PL" sz="2800" dirty="0"/>
          </a:p>
          <a:p>
            <a:pPr marL="0" indent="0">
              <a:buNone/>
            </a:pPr>
            <a:r>
              <a:rPr lang="pl-PL" sz="2800" dirty="0"/>
              <a:t>dokument elektroniczny obsługiwany przy użyciu usługi udostępnianej w aplikacji </a:t>
            </a:r>
            <a:r>
              <a:rPr lang="pl-PL" sz="2800" dirty="0" err="1"/>
              <a:t>mObywatel</a:t>
            </a:r>
            <a:endParaRPr lang="pl-PL" sz="2800" dirty="0"/>
          </a:p>
          <a:p>
            <a:pPr marL="0" indent="0">
              <a:buNone/>
            </a:pPr>
            <a:endParaRPr lang="pl-PL" sz="2800" dirty="0"/>
          </a:p>
          <a:p>
            <a:pPr marL="0" indent="0">
              <a:buNone/>
            </a:pPr>
            <a:endParaRPr lang="pl-PL" sz="1400" dirty="0"/>
          </a:p>
          <a:p>
            <a:pPr marL="0" indent="0">
              <a:buNone/>
            </a:pPr>
            <a:endParaRPr lang="pl-PL" sz="1400" dirty="0"/>
          </a:p>
        </p:txBody>
      </p:sp>
      <p:sp>
        <p:nvSpPr>
          <p:cNvPr id="4" name="Symbol zastępczy tekstu 3">
            <a:extLst>
              <a:ext uri="{FF2B5EF4-FFF2-40B4-BE49-F238E27FC236}">
                <a16:creationId xmlns:a16="http://schemas.microsoft.com/office/drawing/2014/main" id="{C01A4A09-D190-473D-BEC0-C4552AC33D13}"/>
              </a:ext>
            </a:extLst>
          </p:cNvPr>
          <p:cNvSpPr>
            <a:spLocks noGrp="1"/>
          </p:cNvSpPr>
          <p:nvPr>
            <p:ph type="body" sz="half" idx="2"/>
          </p:nvPr>
        </p:nvSpPr>
        <p:spPr/>
        <p:txBody>
          <a:bodyPr/>
          <a:lstStyle/>
          <a:p>
            <a:endParaRPr lang="pl-PL" dirty="0"/>
          </a:p>
        </p:txBody>
      </p:sp>
      <p:sp>
        <p:nvSpPr>
          <p:cNvPr id="5" name="pole tekstowe 4">
            <a:extLst>
              <a:ext uri="{FF2B5EF4-FFF2-40B4-BE49-F238E27FC236}">
                <a16:creationId xmlns:a16="http://schemas.microsoft.com/office/drawing/2014/main" id="{74C874B6-B6D1-4DFF-9FAE-56E4AAF8BE59}"/>
              </a:ext>
            </a:extLst>
          </p:cNvPr>
          <p:cNvSpPr txBox="1"/>
          <p:nvPr/>
        </p:nvSpPr>
        <p:spPr>
          <a:xfrm flipH="1">
            <a:off x="5625252" y="2579110"/>
            <a:ext cx="924561" cy="369332"/>
          </a:xfrm>
          <a:prstGeom prst="rect">
            <a:avLst/>
          </a:prstGeom>
          <a:noFill/>
        </p:spPr>
        <p:txBody>
          <a:bodyPr wrap="square" rtlCol="0">
            <a:spAutoFit/>
          </a:bodyPr>
          <a:lstStyle/>
          <a:p>
            <a:r>
              <a:rPr lang="pl-PL" dirty="0"/>
              <a:t>jest to</a:t>
            </a:r>
          </a:p>
        </p:txBody>
      </p:sp>
      <p:sp>
        <p:nvSpPr>
          <p:cNvPr id="6" name="pole tekstowe 5">
            <a:extLst>
              <a:ext uri="{FF2B5EF4-FFF2-40B4-BE49-F238E27FC236}">
                <a16:creationId xmlns:a16="http://schemas.microsoft.com/office/drawing/2014/main" id="{89692584-63C4-4325-8D85-382E97E8BCB0}"/>
              </a:ext>
            </a:extLst>
          </p:cNvPr>
          <p:cNvSpPr txBox="1"/>
          <p:nvPr/>
        </p:nvSpPr>
        <p:spPr>
          <a:xfrm>
            <a:off x="8255000" y="6087533"/>
            <a:ext cx="3327400" cy="369332"/>
          </a:xfrm>
          <a:prstGeom prst="rect">
            <a:avLst/>
          </a:prstGeom>
          <a:noFill/>
        </p:spPr>
        <p:txBody>
          <a:bodyPr wrap="square" rtlCol="0">
            <a:spAutoFit/>
          </a:bodyPr>
          <a:lstStyle/>
          <a:p>
            <a:pPr algn="r"/>
            <a:r>
              <a:rPr lang="pl-PL" dirty="0"/>
              <a:t>stylizacja przedmiotowa</a:t>
            </a:r>
          </a:p>
        </p:txBody>
      </p:sp>
    </p:spTree>
    <p:extLst>
      <p:ext uri="{BB962C8B-B14F-4D97-AF65-F5344CB8AC3E}">
        <p14:creationId xmlns:p14="http://schemas.microsoft.com/office/powerpoint/2010/main" val="2956765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9894E0-D35E-40E6-A1C1-43AD2440B9EB}"/>
              </a:ext>
            </a:extLst>
          </p:cNvPr>
          <p:cNvSpPr>
            <a:spLocks noGrp="1"/>
          </p:cNvSpPr>
          <p:nvPr>
            <p:ph type="title"/>
          </p:nvPr>
        </p:nvSpPr>
        <p:spPr/>
        <p:txBody>
          <a:bodyPr/>
          <a:lstStyle/>
          <a:p>
            <a:r>
              <a:rPr lang="pl-PL" dirty="0"/>
              <a:t>Wyraz „węzeł”</a:t>
            </a:r>
          </a:p>
        </p:txBody>
      </p:sp>
      <p:sp>
        <p:nvSpPr>
          <p:cNvPr id="3" name="Symbol zastępczy zawartości 2">
            <a:extLst>
              <a:ext uri="{FF2B5EF4-FFF2-40B4-BE49-F238E27FC236}">
                <a16:creationId xmlns:a16="http://schemas.microsoft.com/office/drawing/2014/main" id="{106859ED-41FC-4966-A2D3-9E3F3CADDACB}"/>
              </a:ext>
            </a:extLst>
          </p:cNvPr>
          <p:cNvSpPr>
            <a:spLocks noGrp="1"/>
          </p:cNvSpPr>
          <p:nvPr>
            <p:ph idx="1"/>
          </p:nvPr>
        </p:nvSpPr>
        <p:spPr>
          <a:xfrm>
            <a:off x="6736080" y="804672"/>
            <a:ext cx="4815840" cy="4207595"/>
          </a:xfrm>
        </p:spPr>
        <p:txBody>
          <a:bodyPr>
            <a:normAutofit/>
          </a:bodyPr>
          <a:lstStyle/>
          <a:p>
            <a:pPr marL="0" indent="0">
              <a:buNone/>
            </a:pPr>
            <a:endParaRPr lang="pl-PL" sz="3200" dirty="0"/>
          </a:p>
          <a:p>
            <a:pPr marL="0" indent="0">
              <a:buNone/>
            </a:pPr>
            <a:endParaRPr lang="pl-PL" sz="3200" dirty="0"/>
          </a:p>
          <a:p>
            <a:pPr marL="0" indent="0">
              <a:buNone/>
            </a:pPr>
            <a:r>
              <a:rPr lang="pl-PL" sz="3200" dirty="0"/>
              <a:t>część drogi publicznej będącą połączeniem dróg publicznych na różnych poziomach</a:t>
            </a:r>
          </a:p>
        </p:txBody>
      </p:sp>
      <p:sp>
        <p:nvSpPr>
          <p:cNvPr id="4" name="Symbol zastępczy tekstu 3">
            <a:extLst>
              <a:ext uri="{FF2B5EF4-FFF2-40B4-BE49-F238E27FC236}">
                <a16:creationId xmlns:a16="http://schemas.microsoft.com/office/drawing/2014/main" id="{E73DDE63-1F81-48EB-B074-A90948B95FD1}"/>
              </a:ext>
            </a:extLst>
          </p:cNvPr>
          <p:cNvSpPr>
            <a:spLocks noGrp="1"/>
          </p:cNvSpPr>
          <p:nvPr>
            <p:ph type="body" sz="half" idx="2"/>
          </p:nvPr>
        </p:nvSpPr>
        <p:spPr/>
        <p:txBody>
          <a:bodyPr/>
          <a:lstStyle/>
          <a:p>
            <a:endParaRPr lang="pl-PL"/>
          </a:p>
        </p:txBody>
      </p:sp>
      <p:sp>
        <p:nvSpPr>
          <p:cNvPr id="5" name="pole tekstowe 4">
            <a:extLst>
              <a:ext uri="{FF2B5EF4-FFF2-40B4-BE49-F238E27FC236}">
                <a16:creationId xmlns:a16="http://schemas.microsoft.com/office/drawing/2014/main" id="{CDEC18E8-AF41-4356-AF66-705684FAFB96}"/>
              </a:ext>
            </a:extLst>
          </p:cNvPr>
          <p:cNvSpPr txBox="1"/>
          <p:nvPr/>
        </p:nvSpPr>
        <p:spPr>
          <a:xfrm>
            <a:off x="5596467" y="2650067"/>
            <a:ext cx="965200" cy="369332"/>
          </a:xfrm>
          <a:prstGeom prst="rect">
            <a:avLst/>
          </a:prstGeom>
          <a:noFill/>
        </p:spPr>
        <p:txBody>
          <a:bodyPr wrap="square" rtlCol="0">
            <a:spAutoFit/>
          </a:bodyPr>
          <a:lstStyle/>
          <a:p>
            <a:r>
              <a:rPr lang="pl-PL" dirty="0"/>
              <a:t>oznacza</a:t>
            </a:r>
          </a:p>
        </p:txBody>
      </p:sp>
      <p:sp>
        <p:nvSpPr>
          <p:cNvPr id="6" name="pole tekstowe 5">
            <a:extLst>
              <a:ext uri="{FF2B5EF4-FFF2-40B4-BE49-F238E27FC236}">
                <a16:creationId xmlns:a16="http://schemas.microsoft.com/office/drawing/2014/main" id="{8FA3C84E-3047-4754-863F-6B5A8EEC1D01}"/>
              </a:ext>
            </a:extLst>
          </p:cNvPr>
          <p:cNvSpPr txBox="1"/>
          <p:nvPr/>
        </p:nvSpPr>
        <p:spPr>
          <a:xfrm>
            <a:off x="8805333" y="6214533"/>
            <a:ext cx="3022600" cy="369332"/>
          </a:xfrm>
          <a:prstGeom prst="rect">
            <a:avLst/>
          </a:prstGeom>
          <a:noFill/>
        </p:spPr>
        <p:txBody>
          <a:bodyPr wrap="square" rtlCol="0">
            <a:spAutoFit/>
          </a:bodyPr>
          <a:lstStyle/>
          <a:p>
            <a:r>
              <a:rPr lang="pl-PL" dirty="0"/>
              <a:t>stylizacja semantyczna</a:t>
            </a:r>
          </a:p>
        </p:txBody>
      </p:sp>
    </p:spTree>
    <p:extLst>
      <p:ext uri="{BB962C8B-B14F-4D97-AF65-F5344CB8AC3E}">
        <p14:creationId xmlns:p14="http://schemas.microsoft.com/office/powerpoint/2010/main" val="2878906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AC3D29-0A4B-4E53-9EB1-37448CD309C8}"/>
              </a:ext>
            </a:extLst>
          </p:cNvPr>
          <p:cNvSpPr>
            <a:spLocks noGrp="1"/>
          </p:cNvSpPr>
          <p:nvPr>
            <p:ph type="title"/>
          </p:nvPr>
        </p:nvSpPr>
        <p:spPr>
          <a:xfrm>
            <a:off x="2231136" y="194226"/>
            <a:ext cx="7729728" cy="1188720"/>
          </a:xfrm>
        </p:spPr>
        <p:txBody>
          <a:bodyPr/>
          <a:lstStyle/>
          <a:p>
            <a:r>
              <a:rPr lang="pl-PL" dirty="0"/>
              <a:t>Definicja klasyczna</a:t>
            </a:r>
          </a:p>
        </p:txBody>
      </p:sp>
      <p:sp>
        <p:nvSpPr>
          <p:cNvPr id="3" name="Symbol zastępczy zawartości 2">
            <a:extLst>
              <a:ext uri="{FF2B5EF4-FFF2-40B4-BE49-F238E27FC236}">
                <a16:creationId xmlns:a16="http://schemas.microsoft.com/office/drawing/2014/main" id="{B7B688AA-B522-41A0-9B92-39687FD64763}"/>
              </a:ext>
            </a:extLst>
          </p:cNvPr>
          <p:cNvSpPr>
            <a:spLocks noGrp="1"/>
          </p:cNvSpPr>
          <p:nvPr>
            <p:ph idx="1"/>
          </p:nvPr>
        </p:nvSpPr>
        <p:spPr>
          <a:xfrm>
            <a:off x="440267" y="1871134"/>
            <a:ext cx="11294533" cy="3868894"/>
          </a:xfrm>
        </p:spPr>
        <p:txBody>
          <a:bodyPr/>
          <a:lstStyle/>
          <a:p>
            <a:pPr marL="0" indent="0" algn="ctr">
              <a:buNone/>
            </a:pPr>
            <a:r>
              <a:rPr lang="pl-PL" sz="2800" dirty="0"/>
              <a:t>WYRAZ „</a:t>
            </a:r>
            <a:r>
              <a:rPr lang="pl-PL" sz="2800" dirty="0" err="1"/>
              <a:t>BIBI</a:t>
            </a:r>
            <a:r>
              <a:rPr lang="pl-PL" sz="2800" dirty="0"/>
              <a:t>” ZNACZY TYLE, CO „KOT ŚLEPY NA LEWE OKO”</a:t>
            </a:r>
          </a:p>
          <a:p>
            <a:pPr marL="0" indent="0">
              <a:buNone/>
            </a:pPr>
            <a:endParaRPr lang="pl-PL" dirty="0"/>
          </a:p>
          <a:p>
            <a:pPr marL="0" indent="0">
              <a:buNone/>
            </a:pPr>
            <a:r>
              <a:rPr lang="pl-PL" sz="2400" dirty="0"/>
              <a:t>definiendum – </a:t>
            </a:r>
            <a:r>
              <a:rPr lang="pl-PL" sz="2400" dirty="0" err="1"/>
              <a:t>bibi</a:t>
            </a:r>
            <a:endParaRPr lang="pl-PL" sz="2400" dirty="0"/>
          </a:p>
          <a:p>
            <a:pPr marL="0" indent="0">
              <a:buNone/>
            </a:pPr>
            <a:r>
              <a:rPr lang="pl-PL" sz="2400" dirty="0"/>
              <a:t>łącznik – znaczy tyle, co</a:t>
            </a:r>
          </a:p>
          <a:p>
            <a:pPr marL="0" indent="0">
              <a:buNone/>
            </a:pPr>
            <a:r>
              <a:rPr lang="pl-PL" sz="2400" dirty="0"/>
              <a:t>definiens: kot ślepy na lewe oko</a:t>
            </a:r>
          </a:p>
          <a:p>
            <a:pPr marL="0" indent="0">
              <a:buNone/>
            </a:pPr>
            <a:r>
              <a:rPr lang="pl-PL" sz="2400" dirty="0"/>
              <a:t>	kot – </a:t>
            </a:r>
            <a:r>
              <a:rPr lang="pl-PL" sz="2400" dirty="0" err="1"/>
              <a:t>genus</a:t>
            </a:r>
            <a:endParaRPr lang="pl-PL" sz="2400" dirty="0"/>
          </a:p>
          <a:p>
            <a:pPr marL="0" indent="0">
              <a:buNone/>
            </a:pPr>
            <a:r>
              <a:rPr lang="pl-PL" sz="2400" dirty="0"/>
              <a:t>	ślepy na lewe oko – differentia specifica</a:t>
            </a:r>
          </a:p>
        </p:txBody>
      </p:sp>
      <p:sp>
        <p:nvSpPr>
          <p:cNvPr id="4" name="pole tekstowe 3">
            <a:extLst>
              <a:ext uri="{FF2B5EF4-FFF2-40B4-BE49-F238E27FC236}">
                <a16:creationId xmlns:a16="http://schemas.microsoft.com/office/drawing/2014/main" id="{D284B839-83EC-4F4B-A054-A21EE164E656}"/>
              </a:ext>
            </a:extLst>
          </p:cNvPr>
          <p:cNvSpPr txBox="1"/>
          <p:nvPr/>
        </p:nvSpPr>
        <p:spPr>
          <a:xfrm>
            <a:off x="5249333" y="6197600"/>
            <a:ext cx="6561667" cy="369332"/>
          </a:xfrm>
          <a:prstGeom prst="rect">
            <a:avLst/>
          </a:prstGeom>
          <a:noFill/>
        </p:spPr>
        <p:txBody>
          <a:bodyPr wrap="square" rtlCol="0">
            <a:spAutoFit/>
          </a:bodyPr>
          <a:lstStyle/>
          <a:p>
            <a:r>
              <a:rPr lang="pl-PL" dirty="0"/>
              <a:t>nominalna, równościowa, klasyczna, projektująca, konstrukcyjna</a:t>
            </a:r>
          </a:p>
        </p:txBody>
      </p:sp>
    </p:spTree>
    <p:extLst>
      <p:ext uri="{BB962C8B-B14F-4D97-AF65-F5344CB8AC3E}">
        <p14:creationId xmlns:p14="http://schemas.microsoft.com/office/powerpoint/2010/main" val="1177440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833EE1-DC12-478B-A1F0-0C3596F14CFC}"/>
              </a:ext>
            </a:extLst>
          </p:cNvPr>
          <p:cNvSpPr>
            <a:spLocks noGrp="1"/>
          </p:cNvSpPr>
          <p:nvPr>
            <p:ph type="title"/>
          </p:nvPr>
        </p:nvSpPr>
        <p:spPr>
          <a:xfrm>
            <a:off x="2231136" y="295825"/>
            <a:ext cx="7729728" cy="1188720"/>
          </a:xfrm>
        </p:spPr>
        <p:txBody>
          <a:bodyPr/>
          <a:lstStyle/>
          <a:p>
            <a:r>
              <a:rPr lang="pl-PL" dirty="0"/>
              <a:t>Definicje legalne</a:t>
            </a:r>
          </a:p>
        </p:txBody>
      </p:sp>
      <p:sp>
        <p:nvSpPr>
          <p:cNvPr id="3" name="Symbol zastępczy zawartości 2">
            <a:extLst>
              <a:ext uri="{FF2B5EF4-FFF2-40B4-BE49-F238E27FC236}">
                <a16:creationId xmlns:a16="http://schemas.microsoft.com/office/drawing/2014/main" id="{866A5148-E9C5-4650-A73C-101A6C97A7D1}"/>
              </a:ext>
            </a:extLst>
          </p:cNvPr>
          <p:cNvSpPr>
            <a:spLocks noGrp="1"/>
          </p:cNvSpPr>
          <p:nvPr>
            <p:ph idx="1"/>
          </p:nvPr>
        </p:nvSpPr>
        <p:spPr>
          <a:xfrm>
            <a:off x="567267" y="1845733"/>
            <a:ext cx="10888133" cy="4614333"/>
          </a:xfrm>
        </p:spPr>
        <p:txBody>
          <a:bodyPr/>
          <a:lstStyle/>
          <a:p>
            <a:endParaRPr lang="pl-PL" dirty="0"/>
          </a:p>
          <a:p>
            <a:r>
              <a:rPr lang="pl-PL" sz="2800" dirty="0"/>
              <a:t>nominalne</a:t>
            </a:r>
          </a:p>
          <a:p>
            <a:r>
              <a:rPr lang="pl-PL" sz="2800" dirty="0"/>
              <a:t>projektujące (tworzące znaczenie wyrazu na przyszłość)</a:t>
            </a:r>
          </a:p>
          <a:p>
            <a:pPr lvl="1"/>
            <a:r>
              <a:rPr lang="pl-PL" sz="2600" dirty="0"/>
              <a:t>regulujące (projektujące, które zawężają lub rozszerzają znaczenie istniejącej nazwy)</a:t>
            </a:r>
          </a:p>
          <a:p>
            <a:pPr lvl="1"/>
            <a:r>
              <a:rPr lang="pl-PL" sz="2600" dirty="0"/>
              <a:t>konstrukcyjne (projektujące, które całkowicie zmieniają treść istniejącej już nazwy lub przyporządkowują treść nowo powstałej nazwie)</a:t>
            </a:r>
          </a:p>
          <a:p>
            <a:r>
              <a:rPr lang="pl-PL" sz="2800" dirty="0"/>
              <a:t>równościowe</a:t>
            </a:r>
          </a:p>
          <a:p>
            <a:r>
              <a:rPr lang="pl-PL" sz="2800" dirty="0"/>
              <a:t>klasyczne lub nieklasyczne (np. agregatowa)</a:t>
            </a:r>
          </a:p>
        </p:txBody>
      </p:sp>
    </p:spTree>
    <p:extLst>
      <p:ext uri="{BB962C8B-B14F-4D97-AF65-F5344CB8AC3E}">
        <p14:creationId xmlns:p14="http://schemas.microsoft.com/office/powerpoint/2010/main" val="1913269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EFB730-70A3-4B9A-B327-36BF320F7AAB}"/>
              </a:ext>
            </a:extLst>
          </p:cNvPr>
          <p:cNvSpPr>
            <a:spLocks noGrp="1"/>
          </p:cNvSpPr>
          <p:nvPr>
            <p:ph type="title"/>
          </p:nvPr>
        </p:nvSpPr>
        <p:spPr>
          <a:xfrm>
            <a:off x="2146469" y="143425"/>
            <a:ext cx="7729728" cy="1188720"/>
          </a:xfrm>
        </p:spPr>
        <p:txBody>
          <a:bodyPr/>
          <a:lstStyle/>
          <a:p>
            <a:r>
              <a:rPr lang="pl-PL" dirty="0"/>
              <a:t>NORMA PRAWNA</a:t>
            </a:r>
          </a:p>
        </p:txBody>
      </p:sp>
      <p:graphicFrame>
        <p:nvGraphicFramePr>
          <p:cNvPr id="6" name="Symbol zastępczy zawartości 5">
            <a:extLst>
              <a:ext uri="{FF2B5EF4-FFF2-40B4-BE49-F238E27FC236}">
                <a16:creationId xmlns:a16="http://schemas.microsoft.com/office/drawing/2014/main" id="{03733AA2-6486-4BFD-84A2-84E076322FD3}"/>
              </a:ext>
            </a:extLst>
          </p:cNvPr>
          <p:cNvGraphicFramePr>
            <a:graphicFrameLocks noGrp="1"/>
          </p:cNvGraphicFramePr>
          <p:nvPr>
            <p:ph idx="1"/>
            <p:extLst>
              <p:ext uri="{D42A27DB-BD31-4B8C-83A1-F6EECF244321}">
                <p14:modId xmlns:p14="http://schemas.microsoft.com/office/powerpoint/2010/main" val="3768694077"/>
              </p:ext>
            </p:extLst>
          </p:nvPr>
        </p:nvGraphicFramePr>
        <p:xfrm>
          <a:off x="220133" y="1498600"/>
          <a:ext cx="11565467" cy="5079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pole tekstowe 6">
            <a:extLst>
              <a:ext uri="{FF2B5EF4-FFF2-40B4-BE49-F238E27FC236}">
                <a16:creationId xmlns:a16="http://schemas.microsoft.com/office/drawing/2014/main" id="{F1FD3378-2414-4821-A64A-F7BEE3CB8926}"/>
              </a:ext>
            </a:extLst>
          </p:cNvPr>
          <p:cNvSpPr txBox="1"/>
          <p:nvPr/>
        </p:nvSpPr>
        <p:spPr>
          <a:xfrm>
            <a:off x="8941777" y="5732585"/>
            <a:ext cx="2708031" cy="369332"/>
          </a:xfrm>
          <a:prstGeom prst="rect">
            <a:avLst/>
          </a:prstGeom>
          <a:noFill/>
        </p:spPr>
        <p:txBody>
          <a:bodyPr wrap="square" rtlCol="0">
            <a:spAutoFit/>
          </a:bodyPr>
          <a:lstStyle/>
          <a:p>
            <a:r>
              <a:rPr lang="pl-PL" dirty="0">
                <a:highlight>
                  <a:srgbClr val="FFFF00"/>
                </a:highlight>
              </a:rPr>
              <a:t>+ SANKCJA</a:t>
            </a:r>
          </a:p>
        </p:txBody>
      </p:sp>
    </p:spTree>
    <p:extLst>
      <p:ext uri="{BB962C8B-B14F-4D97-AF65-F5344CB8AC3E}">
        <p14:creationId xmlns:p14="http://schemas.microsoft.com/office/powerpoint/2010/main" val="59446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66D598-1994-4EE6-B892-EAE4E74DBE50}"/>
              </a:ext>
            </a:extLst>
          </p:cNvPr>
          <p:cNvSpPr>
            <a:spLocks noGrp="1"/>
          </p:cNvSpPr>
          <p:nvPr>
            <p:ph type="title"/>
          </p:nvPr>
        </p:nvSpPr>
        <p:spPr>
          <a:xfrm>
            <a:off x="1600200" y="364067"/>
            <a:ext cx="8991600" cy="6214533"/>
          </a:xfrm>
        </p:spPr>
        <p:txBody>
          <a:bodyPr>
            <a:normAutofit/>
          </a:bodyPr>
          <a:lstStyle/>
          <a:p>
            <a:r>
              <a:rPr lang="pl-PL" dirty="0"/>
              <a:t>Użyte w ustawie określenia oznaczają: </a:t>
            </a:r>
            <a:br>
              <a:rPr lang="pl-PL" dirty="0"/>
            </a:br>
            <a:br>
              <a:rPr lang="pl-PL" dirty="0"/>
            </a:br>
            <a:r>
              <a:rPr lang="pl-PL" dirty="0"/>
              <a:t>	</a:t>
            </a:r>
            <a:r>
              <a:rPr lang="pl-PL" u="sng" dirty="0"/>
              <a:t> </a:t>
            </a:r>
            <a:r>
              <a:rPr lang="pl-PL" u="sng" cap="none" dirty="0"/>
              <a:t>obsługa incydentu </a:t>
            </a:r>
            <a:r>
              <a:rPr lang="pl-PL" cap="none" dirty="0"/>
              <a:t>- czynności umożliwiające wykrywanie, rejestrowanie, analizowanie, klasyfikowanie, </a:t>
            </a:r>
            <a:r>
              <a:rPr lang="pl-PL" cap="none" dirty="0" err="1"/>
              <a:t>priorytetyzację</a:t>
            </a:r>
            <a:r>
              <a:rPr lang="pl-PL" cap="none" dirty="0"/>
              <a:t>, podejmowanie działań naprawczych i ograniczenie skutków incydentu;</a:t>
            </a:r>
          </a:p>
        </p:txBody>
      </p:sp>
      <p:sp>
        <p:nvSpPr>
          <p:cNvPr id="3" name="Symbol zastępczy tekstu 2">
            <a:extLst>
              <a:ext uri="{FF2B5EF4-FFF2-40B4-BE49-F238E27FC236}">
                <a16:creationId xmlns:a16="http://schemas.microsoft.com/office/drawing/2014/main" id="{908609A8-B264-4697-9A50-CAE6947F19BC}"/>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2779801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A4DA21-22D2-4E07-B96F-0E89AFB85C4F}"/>
              </a:ext>
            </a:extLst>
          </p:cNvPr>
          <p:cNvSpPr>
            <a:spLocks noGrp="1"/>
          </p:cNvSpPr>
          <p:nvPr>
            <p:ph type="title"/>
          </p:nvPr>
        </p:nvSpPr>
        <p:spPr>
          <a:xfrm>
            <a:off x="601133" y="135467"/>
            <a:ext cx="11167533" cy="6477000"/>
          </a:xfrm>
        </p:spPr>
        <p:txBody>
          <a:bodyPr>
            <a:noAutofit/>
          </a:bodyPr>
          <a:lstStyle/>
          <a:p>
            <a:r>
              <a:rPr lang="pl-PL" sz="3200" dirty="0"/>
              <a:t>Ilekroć w ustawie jest mowa o:</a:t>
            </a:r>
            <a:br>
              <a:rPr lang="pl-PL" sz="3200" dirty="0"/>
            </a:br>
            <a:br>
              <a:rPr lang="pl-PL" sz="3200" dirty="0"/>
            </a:br>
            <a:r>
              <a:rPr lang="pl-PL" sz="3200" u="sng" cap="none" dirty="0"/>
              <a:t>ulgach podatkowych </a:t>
            </a:r>
            <a:r>
              <a:rPr lang="pl-PL" sz="3200" cap="none" dirty="0"/>
              <a:t>- rozumie się przez to przewidziane w przepisach prawa podatkowego zwolnienia, odliczenia, obniżki albo zmniejszenia, których zastosowanie powoduje obniżenie podstawy opodatkowania lub wysokości podatku, z wyjątkiem obniżenia kwoty podatku należnego o kwotę podatku naliczonego, w rozumieniu przepisów o podatku od towarów i usług, oraz innych odliczeń stanowiących element konstrukcji tego podatku;</a:t>
            </a:r>
          </a:p>
        </p:txBody>
      </p:sp>
      <p:sp>
        <p:nvSpPr>
          <p:cNvPr id="3" name="Symbol zastępczy tekstu 2">
            <a:extLst>
              <a:ext uri="{FF2B5EF4-FFF2-40B4-BE49-F238E27FC236}">
                <a16:creationId xmlns:a16="http://schemas.microsoft.com/office/drawing/2014/main" id="{A6D0EC83-E63C-4259-8D09-B9D40D5446DB}"/>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2129500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779F42-7FB4-48A5-A150-81E65F2F9CF3}"/>
              </a:ext>
            </a:extLst>
          </p:cNvPr>
          <p:cNvSpPr>
            <a:spLocks noGrp="1"/>
          </p:cNvSpPr>
          <p:nvPr>
            <p:ph type="title"/>
          </p:nvPr>
        </p:nvSpPr>
        <p:spPr>
          <a:xfrm>
            <a:off x="465667" y="397933"/>
            <a:ext cx="11201399" cy="6180667"/>
          </a:xfrm>
        </p:spPr>
        <p:txBody>
          <a:bodyPr>
            <a:normAutofit/>
          </a:bodyPr>
          <a:lstStyle/>
          <a:p>
            <a:r>
              <a:rPr lang="pl-PL" dirty="0"/>
              <a:t>Użyte w ustawie określenia oznaczają: </a:t>
            </a:r>
            <a:br>
              <a:rPr lang="pl-PL" dirty="0"/>
            </a:br>
            <a:br>
              <a:rPr lang="pl-PL" dirty="0"/>
            </a:br>
            <a:r>
              <a:rPr lang="pl-PL" cap="none" dirty="0"/>
              <a:t>”</a:t>
            </a:r>
            <a:r>
              <a:rPr lang="pl-PL" u="sng" cap="none" dirty="0"/>
              <a:t>droga o nawierzchni gruntowej</a:t>
            </a:r>
            <a:r>
              <a:rPr lang="pl-PL" cap="none" dirty="0"/>
              <a:t>” – „droga z jezdnią o nawierzchni z gruntu rodzimego lub nasypowego, ulepszonego mechanicznie lub chemicznie, w której wierzchnia warstwa może być wykonana z kruszywa naturalnego, sztucznego lub pochodzącego z recyklingu”;</a:t>
            </a:r>
          </a:p>
        </p:txBody>
      </p:sp>
      <p:sp>
        <p:nvSpPr>
          <p:cNvPr id="3" name="Symbol zastępczy tekstu 2">
            <a:extLst>
              <a:ext uri="{FF2B5EF4-FFF2-40B4-BE49-F238E27FC236}">
                <a16:creationId xmlns:a16="http://schemas.microsoft.com/office/drawing/2014/main" id="{41E27A79-1615-4621-8881-99F9B8F849AE}"/>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3900777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E05551-F891-44F0-A5EA-95F937203EC5}"/>
              </a:ext>
            </a:extLst>
          </p:cNvPr>
          <p:cNvSpPr>
            <a:spLocks noGrp="1"/>
          </p:cNvSpPr>
          <p:nvPr>
            <p:ph type="title"/>
          </p:nvPr>
        </p:nvSpPr>
        <p:spPr>
          <a:xfrm>
            <a:off x="2231136" y="182177"/>
            <a:ext cx="7729728" cy="1188720"/>
          </a:xfrm>
        </p:spPr>
        <p:txBody>
          <a:bodyPr/>
          <a:lstStyle/>
          <a:p>
            <a:r>
              <a:rPr lang="pl-PL" dirty="0"/>
              <a:t>Błędy w definicjach</a:t>
            </a:r>
          </a:p>
        </p:txBody>
      </p:sp>
      <p:sp>
        <p:nvSpPr>
          <p:cNvPr id="3" name="Symbol zastępczy zawartości 2">
            <a:extLst>
              <a:ext uri="{FF2B5EF4-FFF2-40B4-BE49-F238E27FC236}">
                <a16:creationId xmlns:a16="http://schemas.microsoft.com/office/drawing/2014/main" id="{E7AC18DB-38B7-4469-92D9-0E9BA9A0FBE8}"/>
              </a:ext>
            </a:extLst>
          </p:cNvPr>
          <p:cNvSpPr>
            <a:spLocks noGrp="1"/>
          </p:cNvSpPr>
          <p:nvPr>
            <p:ph idx="1"/>
          </p:nvPr>
        </p:nvSpPr>
        <p:spPr>
          <a:xfrm>
            <a:off x="545123" y="1370897"/>
            <a:ext cx="11007969" cy="5232125"/>
          </a:xfrm>
        </p:spPr>
        <p:txBody>
          <a:bodyPr>
            <a:normAutofit/>
          </a:bodyPr>
          <a:lstStyle/>
          <a:p>
            <a:pPr marL="0" indent="0">
              <a:buNone/>
            </a:pPr>
            <a:endParaRPr lang="pl-PL" dirty="0"/>
          </a:p>
          <a:p>
            <a:r>
              <a:rPr lang="pl-PL" sz="3200" dirty="0" err="1"/>
              <a:t>ignotum</a:t>
            </a:r>
            <a:r>
              <a:rPr lang="pl-PL" sz="3200" dirty="0"/>
              <a:t> per </a:t>
            </a:r>
            <a:r>
              <a:rPr lang="pl-PL" sz="3200" dirty="0" err="1"/>
              <a:t>ignotum</a:t>
            </a:r>
            <a:endParaRPr lang="pl-PL" sz="3200" dirty="0"/>
          </a:p>
          <a:p>
            <a:r>
              <a:rPr lang="pl-PL" sz="3200" dirty="0" err="1"/>
              <a:t>idem</a:t>
            </a:r>
            <a:r>
              <a:rPr lang="pl-PL" sz="3200" dirty="0"/>
              <a:t> per </a:t>
            </a:r>
            <a:r>
              <a:rPr lang="pl-PL" sz="3200" dirty="0" err="1"/>
              <a:t>idem</a:t>
            </a:r>
            <a:r>
              <a:rPr lang="pl-PL" sz="3200" dirty="0"/>
              <a:t> (błędne koło bezpośrednie)</a:t>
            </a:r>
          </a:p>
          <a:p>
            <a:r>
              <a:rPr lang="pl-PL" sz="3200" dirty="0"/>
              <a:t>błędne koło pośrednie</a:t>
            </a:r>
          </a:p>
          <a:p>
            <a:r>
              <a:rPr lang="pl-PL" sz="3200" dirty="0"/>
              <a:t>definicja za szeroka </a:t>
            </a:r>
          </a:p>
          <a:p>
            <a:r>
              <a:rPr lang="pl-PL" sz="3200" dirty="0"/>
              <a:t>definicja za wąska</a:t>
            </a:r>
          </a:p>
          <a:p>
            <a:r>
              <a:rPr lang="pl-PL" sz="3200" dirty="0"/>
              <a:t>za szeroka i za wąska</a:t>
            </a:r>
          </a:p>
          <a:p>
            <a:r>
              <a:rPr lang="pl-PL" sz="3200" dirty="0"/>
              <a:t>błąd przesunięcia kategorialnego</a:t>
            </a:r>
          </a:p>
        </p:txBody>
      </p:sp>
    </p:spTree>
    <p:extLst>
      <p:ext uri="{BB962C8B-B14F-4D97-AF65-F5344CB8AC3E}">
        <p14:creationId xmlns:p14="http://schemas.microsoft.com/office/powerpoint/2010/main" val="283232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46EC55-4FEC-426D-8B2A-7A55BD4B1F83}"/>
              </a:ext>
            </a:extLst>
          </p:cNvPr>
          <p:cNvSpPr>
            <a:spLocks noGrp="1"/>
          </p:cNvSpPr>
          <p:nvPr>
            <p:ph type="title"/>
          </p:nvPr>
        </p:nvSpPr>
        <p:spPr>
          <a:xfrm>
            <a:off x="2231136" y="2503346"/>
            <a:ext cx="7729728" cy="1188720"/>
          </a:xfrm>
        </p:spPr>
        <p:txBody>
          <a:bodyPr/>
          <a:lstStyle/>
          <a:p>
            <a:r>
              <a:rPr lang="pl-PL" dirty="0"/>
              <a:t>Paradoks łysego</a:t>
            </a:r>
          </a:p>
        </p:txBody>
      </p:sp>
      <p:sp>
        <p:nvSpPr>
          <p:cNvPr id="3" name="Symbol zastępczy zawartości 2">
            <a:extLst>
              <a:ext uri="{FF2B5EF4-FFF2-40B4-BE49-F238E27FC236}">
                <a16:creationId xmlns:a16="http://schemas.microsoft.com/office/drawing/2014/main" id="{50142EB4-4929-454C-B211-C94A9B87127C}"/>
              </a:ext>
            </a:extLst>
          </p:cNvPr>
          <p:cNvSpPr>
            <a:spLocks noGrp="1"/>
          </p:cNvSpPr>
          <p:nvPr>
            <p:ph idx="1"/>
          </p:nvPr>
        </p:nvSpPr>
        <p:spPr/>
        <p:txBody>
          <a:bodyPr/>
          <a:lstStyle/>
          <a:p>
            <a:pPr marL="0" indent="0">
              <a:buNone/>
            </a:pPr>
            <a:endParaRPr lang="pl-PL" dirty="0"/>
          </a:p>
        </p:txBody>
      </p:sp>
    </p:spTree>
    <p:extLst>
      <p:ext uri="{BB962C8B-B14F-4D97-AF65-F5344CB8AC3E}">
        <p14:creationId xmlns:p14="http://schemas.microsoft.com/office/powerpoint/2010/main" val="2916982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8BDFF1-2DEF-4DD2-926B-5ECAF9FE01E3}"/>
              </a:ext>
            </a:extLst>
          </p:cNvPr>
          <p:cNvSpPr>
            <a:spLocks noGrp="1"/>
          </p:cNvSpPr>
          <p:nvPr>
            <p:ph type="title"/>
          </p:nvPr>
        </p:nvSpPr>
        <p:spPr>
          <a:xfrm>
            <a:off x="2398190" y="155799"/>
            <a:ext cx="7729728" cy="1188720"/>
          </a:xfrm>
        </p:spPr>
        <p:txBody>
          <a:bodyPr/>
          <a:lstStyle/>
          <a:p>
            <a:r>
              <a:rPr lang="pl-PL" dirty="0"/>
              <a:t>Przesłanki formułowania definicji</a:t>
            </a:r>
          </a:p>
        </p:txBody>
      </p:sp>
      <p:sp>
        <p:nvSpPr>
          <p:cNvPr id="3" name="Symbol zastępczy zawartości 2">
            <a:extLst>
              <a:ext uri="{FF2B5EF4-FFF2-40B4-BE49-F238E27FC236}">
                <a16:creationId xmlns:a16="http://schemas.microsoft.com/office/drawing/2014/main" id="{C0BEB392-D312-4F79-983F-D451150175FB}"/>
              </a:ext>
            </a:extLst>
          </p:cNvPr>
          <p:cNvSpPr>
            <a:spLocks noGrp="1"/>
          </p:cNvSpPr>
          <p:nvPr>
            <p:ph idx="1"/>
          </p:nvPr>
        </p:nvSpPr>
        <p:spPr>
          <a:xfrm>
            <a:off x="597877" y="1468315"/>
            <a:ext cx="10964007" cy="5233885"/>
          </a:xfrm>
        </p:spPr>
        <p:txBody>
          <a:bodyPr>
            <a:normAutofit/>
          </a:bodyPr>
          <a:lstStyle/>
          <a:p>
            <a:pPr marL="0" indent="0">
              <a:buNone/>
            </a:pPr>
            <a:endParaRPr lang="pl-PL" sz="2400" dirty="0"/>
          </a:p>
          <a:p>
            <a:pPr marL="0" indent="0">
              <a:buNone/>
            </a:pPr>
            <a:r>
              <a:rPr lang="pl-PL" sz="2400" dirty="0"/>
              <a:t>W ustawie formułuje się definicję danego określenia, jeżeli:</a:t>
            </a:r>
          </a:p>
          <a:p>
            <a:pPr marL="0" lvl="0" indent="0">
              <a:buNone/>
            </a:pPr>
            <a:r>
              <a:rPr lang="pl-PL" sz="2400" dirty="0"/>
              <a:t>1) dane określenie jest wieloznaczne, przy czym jeżeli określenie wieloznaczne występuje tylko w jednym przepisie prawnym, jego definicję formułuje się tylko w przypadku, gdy wieloznaczności nie eliminuje zamieszczenie go w odpowiednim kontekście językowym;</a:t>
            </a:r>
          </a:p>
          <a:p>
            <a:pPr marL="0" lvl="0" indent="0">
              <a:buNone/>
            </a:pPr>
            <a:r>
              <a:rPr lang="pl-PL" sz="2400" dirty="0"/>
              <a:t>2) dane określenie jest nieostre, a jest pożądane ograniczenie jego nieostrości;</a:t>
            </a:r>
          </a:p>
          <a:p>
            <a:pPr marL="0" lvl="0" indent="0">
              <a:buNone/>
            </a:pPr>
            <a:r>
              <a:rPr lang="pl-PL" sz="2400" dirty="0"/>
              <a:t>3) znaczenie danego określenia nie jest powszechnie zrozumiałe;</a:t>
            </a:r>
          </a:p>
          <a:p>
            <a:pPr marL="0" lvl="0" indent="0">
              <a:buNone/>
            </a:pPr>
            <a:r>
              <a:rPr lang="pl-PL" sz="2400" dirty="0"/>
              <a:t>4) ze względu na dziedzinę regulowanych spraw istnieje potrzeba ustalenia nowego znaczenia danego określenia.</a:t>
            </a:r>
          </a:p>
          <a:p>
            <a:pPr marL="0" lvl="0" indent="0" algn="r">
              <a:buNone/>
            </a:pPr>
            <a:r>
              <a:rPr lang="pl-PL" sz="1000" dirty="0"/>
              <a:t>§ 146 </a:t>
            </a:r>
            <a:r>
              <a:rPr lang="pl-PL" sz="1000" dirty="0" err="1"/>
              <a:t>ZTP</a:t>
            </a:r>
            <a:endParaRPr lang="pl-PL" sz="1000" dirty="0"/>
          </a:p>
          <a:p>
            <a:endParaRPr lang="pl-PL" dirty="0"/>
          </a:p>
        </p:txBody>
      </p:sp>
    </p:spTree>
    <p:extLst>
      <p:ext uri="{BB962C8B-B14F-4D97-AF65-F5344CB8AC3E}">
        <p14:creationId xmlns:p14="http://schemas.microsoft.com/office/powerpoint/2010/main" val="111987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wipe(down)">
                                      <p:cBhvr>
                                        <p:cTn id="61" dur="580">
                                          <p:stCondLst>
                                            <p:cond delay="0"/>
                                          </p:stCondLst>
                                        </p:cTn>
                                        <p:tgtEl>
                                          <p:spTgt spid="3">
                                            <p:txEl>
                                              <p:pRg st="5" end="5"/>
                                            </p:txEl>
                                          </p:spTgt>
                                        </p:tgtEl>
                                      </p:cBhvr>
                                    </p:animEffect>
                                    <p:anim calcmode="lin" valueType="num">
                                      <p:cBhvr>
                                        <p:cTn id="6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5" end="5"/>
                                            </p:txEl>
                                          </p:spTgt>
                                        </p:tgtEl>
                                      </p:cBhvr>
                                      <p:to x="100000" y="60000"/>
                                    </p:animScale>
                                    <p:animScale>
                                      <p:cBhvr>
                                        <p:cTn id="68" dur="166" decel="50000">
                                          <p:stCondLst>
                                            <p:cond delay="676"/>
                                          </p:stCondLst>
                                        </p:cTn>
                                        <p:tgtEl>
                                          <p:spTgt spid="3">
                                            <p:txEl>
                                              <p:pRg st="5" end="5"/>
                                            </p:txEl>
                                          </p:spTgt>
                                        </p:tgtEl>
                                      </p:cBhvr>
                                      <p:to x="100000" y="100000"/>
                                    </p:animScale>
                                    <p:animScale>
                                      <p:cBhvr>
                                        <p:cTn id="69" dur="26">
                                          <p:stCondLst>
                                            <p:cond delay="1312"/>
                                          </p:stCondLst>
                                        </p:cTn>
                                        <p:tgtEl>
                                          <p:spTgt spid="3">
                                            <p:txEl>
                                              <p:pRg st="5" end="5"/>
                                            </p:txEl>
                                          </p:spTgt>
                                        </p:tgtEl>
                                      </p:cBhvr>
                                      <p:to x="100000" y="80000"/>
                                    </p:animScale>
                                    <p:animScale>
                                      <p:cBhvr>
                                        <p:cTn id="70" dur="166" decel="50000">
                                          <p:stCondLst>
                                            <p:cond delay="1338"/>
                                          </p:stCondLst>
                                        </p:cTn>
                                        <p:tgtEl>
                                          <p:spTgt spid="3">
                                            <p:txEl>
                                              <p:pRg st="5" end="5"/>
                                            </p:txEl>
                                          </p:spTgt>
                                        </p:tgtEl>
                                      </p:cBhvr>
                                      <p:to x="100000" y="100000"/>
                                    </p:animScale>
                                    <p:animScale>
                                      <p:cBhvr>
                                        <p:cTn id="71" dur="26">
                                          <p:stCondLst>
                                            <p:cond delay="1642"/>
                                          </p:stCondLst>
                                        </p:cTn>
                                        <p:tgtEl>
                                          <p:spTgt spid="3">
                                            <p:txEl>
                                              <p:pRg st="5" end="5"/>
                                            </p:txEl>
                                          </p:spTgt>
                                        </p:tgtEl>
                                      </p:cBhvr>
                                      <p:to x="100000" y="90000"/>
                                    </p:animScale>
                                    <p:animScale>
                                      <p:cBhvr>
                                        <p:cTn id="72" dur="166" decel="50000">
                                          <p:stCondLst>
                                            <p:cond delay="1668"/>
                                          </p:stCondLst>
                                        </p:cTn>
                                        <p:tgtEl>
                                          <p:spTgt spid="3">
                                            <p:txEl>
                                              <p:pRg st="5" end="5"/>
                                            </p:txEl>
                                          </p:spTgt>
                                        </p:tgtEl>
                                      </p:cBhvr>
                                      <p:to x="100000" y="100000"/>
                                    </p:animScale>
                                    <p:animScale>
                                      <p:cBhvr>
                                        <p:cTn id="73" dur="26">
                                          <p:stCondLst>
                                            <p:cond delay="1808"/>
                                          </p:stCondLst>
                                        </p:cTn>
                                        <p:tgtEl>
                                          <p:spTgt spid="3">
                                            <p:txEl>
                                              <p:pRg st="5" end="5"/>
                                            </p:txEl>
                                          </p:spTgt>
                                        </p:tgtEl>
                                      </p:cBhvr>
                                      <p:to x="100000" y="95000"/>
                                    </p:animScale>
                                    <p:animScale>
                                      <p:cBhvr>
                                        <p:cTn id="74"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E7D79B-6F80-4905-BBD0-CE3F42A047C2}"/>
              </a:ext>
            </a:extLst>
          </p:cNvPr>
          <p:cNvSpPr>
            <a:spLocks noGrp="1"/>
          </p:cNvSpPr>
          <p:nvPr>
            <p:ph type="title"/>
          </p:nvPr>
        </p:nvSpPr>
        <p:spPr/>
        <p:txBody>
          <a:bodyPr/>
          <a:lstStyle/>
          <a:p>
            <a:r>
              <a:rPr lang="pl-PL" dirty="0"/>
              <a:t>Określenie wieloznaczne</a:t>
            </a:r>
          </a:p>
        </p:txBody>
      </p:sp>
      <p:sp>
        <p:nvSpPr>
          <p:cNvPr id="3" name="Symbol zastępczy zawartości 2">
            <a:extLst>
              <a:ext uri="{FF2B5EF4-FFF2-40B4-BE49-F238E27FC236}">
                <a16:creationId xmlns:a16="http://schemas.microsoft.com/office/drawing/2014/main" id="{1820588A-4A0B-4542-A53D-E4364B182EBA}"/>
              </a:ext>
            </a:extLst>
          </p:cNvPr>
          <p:cNvSpPr>
            <a:spLocks noGrp="1"/>
          </p:cNvSpPr>
          <p:nvPr>
            <p:ph idx="1"/>
          </p:nvPr>
        </p:nvSpPr>
        <p:spPr>
          <a:xfrm>
            <a:off x="7096564" y="1710280"/>
            <a:ext cx="4815840" cy="5248656"/>
          </a:xfrm>
        </p:spPr>
        <p:txBody>
          <a:bodyPr>
            <a:normAutofit/>
          </a:bodyPr>
          <a:lstStyle/>
          <a:p>
            <a:pPr marL="0" indent="0" algn="just">
              <a:buNone/>
            </a:pPr>
            <a:r>
              <a:rPr lang="pl-PL" sz="4000" u="sng" dirty="0"/>
              <a:t>incydent</a:t>
            </a:r>
            <a:r>
              <a:rPr lang="pl-PL" sz="4000" dirty="0"/>
              <a:t> - zdarzenie, które ma lub może mieć niekorzystny wpływ na </a:t>
            </a:r>
            <a:r>
              <a:rPr lang="pl-PL" sz="4000" dirty="0" err="1"/>
              <a:t>cyberbezpieczeństwo</a:t>
            </a:r>
            <a:endParaRPr lang="pl-PL" sz="4000" dirty="0"/>
          </a:p>
        </p:txBody>
      </p:sp>
      <p:sp>
        <p:nvSpPr>
          <p:cNvPr id="4" name="Symbol zastępczy tekstu 3">
            <a:extLst>
              <a:ext uri="{FF2B5EF4-FFF2-40B4-BE49-F238E27FC236}">
                <a16:creationId xmlns:a16="http://schemas.microsoft.com/office/drawing/2014/main" id="{47E64DB2-753A-407A-B646-BBC93285405D}"/>
              </a:ext>
            </a:extLst>
          </p:cNvPr>
          <p:cNvSpPr>
            <a:spLocks noGrp="1"/>
          </p:cNvSpPr>
          <p:nvPr>
            <p:ph type="body" sz="half" idx="2"/>
          </p:nvPr>
        </p:nvSpPr>
        <p:spPr/>
        <p:txBody>
          <a:bodyPr/>
          <a:lstStyle/>
          <a:p>
            <a:endParaRPr lang="pl-PL"/>
          </a:p>
        </p:txBody>
      </p:sp>
    </p:spTree>
    <p:extLst>
      <p:ext uri="{BB962C8B-B14F-4D97-AF65-F5344CB8AC3E}">
        <p14:creationId xmlns:p14="http://schemas.microsoft.com/office/powerpoint/2010/main" val="3439793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CD7621-8110-47D0-B6BC-F5C9B0B0FDED}"/>
              </a:ext>
            </a:extLst>
          </p:cNvPr>
          <p:cNvSpPr>
            <a:spLocks noGrp="1"/>
          </p:cNvSpPr>
          <p:nvPr>
            <p:ph type="title"/>
          </p:nvPr>
        </p:nvSpPr>
        <p:spPr/>
        <p:txBody>
          <a:bodyPr/>
          <a:lstStyle/>
          <a:p>
            <a:r>
              <a:rPr lang="pl-PL" dirty="0"/>
              <a:t>Określenie nieostre</a:t>
            </a:r>
          </a:p>
        </p:txBody>
      </p:sp>
      <p:sp>
        <p:nvSpPr>
          <p:cNvPr id="3" name="Symbol zastępczy zawartości 2">
            <a:extLst>
              <a:ext uri="{FF2B5EF4-FFF2-40B4-BE49-F238E27FC236}">
                <a16:creationId xmlns:a16="http://schemas.microsoft.com/office/drawing/2014/main" id="{A7B14B24-6F72-4E20-BE49-F9107C12A28C}"/>
              </a:ext>
            </a:extLst>
          </p:cNvPr>
          <p:cNvSpPr>
            <a:spLocks noGrp="1"/>
          </p:cNvSpPr>
          <p:nvPr>
            <p:ph idx="1"/>
          </p:nvPr>
        </p:nvSpPr>
        <p:spPr>
          <a:xfrm>
            <a:off x="6900674" y="1288249"/>
            <a:ext cx="4815840" cy="5248656"/>
          </a:xfrm>
        </p:spPr>
        <p:txBody>
          <a:bodyPr>
            <a:normAutofit/>
          </a:bodyPr>
          <a:lstStyle/>
          <a:p>
            <a:pPr marL="0" indent="0" algn="just">
              <a:buNone/>
            </a:pPr>
            <a:r>
              <a:rPr lang="pl-PL" sz="3200" u="sng" dirty="0"/>
              <a:t>incydent poważny </a:t>
            </a:r>
            <a:r>
              <a:rPr lang="pl-PL" sz="3200" dirty="0"/>
              <a:t>- incydent, który powoduje lub może spowodować poważne obniżenie jakości lub przerwanie ciągłości świadczenia usługi kluczowej</a:t>
            </a:r>
          </a:p>
        </p:txBody>
      </p:sp>
      <p:sp>
        <p:nvSpPr>
          <p:cNvPr id="4" name="Symbol zastępczy tekstu 3">
            <a:extLst>
              <a:ext uri="{FF2B5EF4-FFF2-40B4-BE49-F238E27FC236}">
                <a16:creationId xmlns:a16="http://schemas.microsoft.com/office/drawing/2014/main" id="{CE25EB36-6F4F-4371-A7DF-6B805618060F}"/>
              </a:ext>
            </a:extLst>
          </p:cNvPr>
          <p:cNvSpPr>
            <a:spLocks noGrp="1"/>
          </p:cNvSpPr>
          <p:nvPr>
            <p:ph type="body" sz="half" idx="2"/>
          </p:nvPr>
        </p:nvSpPr>
        <p:spPr/>
        <p:txBody>
          <a:bodyPr/>
          <a:lstStyle/>
          <a:p>
            <a:endParaRPr lang="pl-PL"/>
          </a:p>
        </p:txBody>
      </p:sp>
    </p:spTree>
    <p:extLst>
      <p:ext uri="{BB962C8B-B14F-4D97-AF65-F5344CB8AC3E}">
        <p14:creationId xmlns:p14="http://schemas.microsoft.com/office/powerpoint/2010/main" val="18221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F14F6E-54C4-4C92-AFD9-A8BE88883924}"/>
              </a:ext>
            </a:extLst>
          </p:cNvPr>
          <p:cNvSpPr>
            <a:spLocks noGrp="1"/>
          </p:cNvSpPr>
          <p:nvPr>
            <p:ph type="title"/>
          </p:nvPr>
        </p:nvSpPr>
        <p:spPr/>
        <p:txBody>
          <a:bodyPr>
            <a:normAutofit fontScale="90000"/>
          </a:bodyPr>
          <a:lstStyle/>
          <a:p>
            <a:r>
              <a:rPr lang="pl-PL" dirty="0"/>
              <a:t>Brak powszechnej zrozumiałości określenia</a:t>
            </a:r>
          </a:p>
        </p:txBody>
      </p:sp>
      <p:sp>
        <p:nvSpPr>
          <p:cNvPr id="3" name="Symbol zastępczy zawartości 2">
            <a:extLst>
              <a:ext uri="{FF2B5EF4-FFF2-40B4-BE49-F238E27FC236}">
                <a16:creationId xmlns:a16="http://schemas.microsoft.com/office/drawing/2014/main" id="{6AB12EE1-C36C-4881-9D57-EFE51E856CBA}"/>
              </a:ext>
            </a:extLst>
          </p:cNvPr>
          <p:cNvSpPr>
            <a:spLocks noGrp="1"/>
          </p:cNvSpPr>
          <p:nvPr>
            <p:ph idx="1"/>
          </p:nvPr>
        </p:nvSpPr>
        <p:spPr/>
        <p:txBody>
          <a:bodyPr>
            <a:normAutofit/>
          </a:bodyPr>
          <a:lstStyle/>
          <a:p>
            <a:pPr marL="0" indent="0" algn="just">
              <a:buNone/>
            </a:pPr>
            <a:r>
              <a:rPr lang="pl-PL" sz="2800" u="sng" dirty="0"/>
              <a:t>segregacja medyczna </a:t>
            </a:r>
            <a:r>
              <a:rPr lang="pl-PL" sz="2800" dirty="0"/>
              <a:t>- proces ustalenia kolejności udzielania świadczeń opieki zdrowotnej w szpitalnych oddziałach ratunkowych oraz w zespołach ratownictwa medycznego, realizowany wobec osób w stanie nagłego zagrożenia zdrowotnego, uwzględniający stan zdrowia tych osób</a:t>
            </a:r>
          </a:p>
        </p:txBody>
      </p:sp>
      <p:sp>
        <p:nvSpPr>
          <p:cNvPr id="4" name="Symbol zastępczy tekstu 3">
            <a:extLst>
              <a:ext uri="{FF2B5EF4-FFF2-40B4-BE49-F238E27FC236}">
                <a16:creationId xmlns:a16="http://schemas.microsoft.com/office/drawing/2014/main" id="{314AE971-2C1A-443E-934D-8115C6E598FF}"/>
              </a:ext>
            </a:extLst>
          </p:cNvPr>
          <p:cNvSpPr>
            <a:spLocks noGrp="1"/>
          </p:cNvSpPr>
          <p:nvPr>
            <p:ph type="body" sz="half" idx="2"/>
          </p:nvPr>
        </p:nvSpPr>
        <p:spPr/>
        <p:txBody>
          <a:bodyPr/>
          <a:lstStyle/>
          <a:p>
            <a:endParaRPr lang="pl-PL"/>
          </a:p>
        </p:txBody>
      </p:sp>
    </p:spTree>
    <p:extLst>
      <p:ext uri="{BB962C8B-B14F-4D97-AF65-F5344CB8AC3E}">
        <p14:creationId xmlns:p14="http://schemas.microsoft.com/office/powerpoint/2010/main" val="3311652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294BBE-8D61-4FEA-B14A-17D11E189D4F}"/>
              </a:ext>
            </a:extLst>
          </p:cNvPr>
          <p:cNvSpPr>
            <a:spLocks noGrp="1"/>
          </p:cNvSpPr>
          <p:nvPr>
            <p:ph type="title"/>
          </p:nvPr>
        </p:nvSpPr>
        <p:spPr/>
        <p:txBody>
          <a:bodyPr>
            <a:normAutofit fontScale="90000"/>
          </a:bodyPr>
          <a:lstStyle/>
          <a:p>
            <a:r>
              <a:rPr lang="pl-PL" sz="2000" dirty="0"/>
              <a:t>Występuje potrzeba ustalenia nowego znaczenia danego określenia</a:t>
            </a:r>
            <a:endParaRPr lang="pl-PL" dirty="0"/>
          </a:p>
        </p:txBody>
      </p:sp>
      <p:sp>
        <p:nvSpPr>
          <p:cNvPr id="3" name="Symbol zastępczy zawartości 2">
            <a:extLst>
              <a:ext uri="{FF2B5EF4-FFF2-40B4-BE49-F238E27FC236}">
                <a16:creationId xmlns:a16="http://schemas.microsoft.com/office/drawing/2014/main" id="{4B523E55-BB22-4963-BCB5-5FB97BE64D8E}"/>
              </a:ext>
            </a:extLst>
          </p:cNvPr>
          <p:cNvSpPr>
            <a:spLocks noGrp="1"/>
          </p:cNvSpPr>
          <p:nvPr>
            <p:ph idx="1"/>
          </p:nvPr>
        </p:nvSpPr>
        <p:spPr/>
        <p:txBody>
          <a:bodyPr>
            <a:normAutofit/>
          </a:bodyPr>
          <a:lstStyle/>
          <a:p>
            <a:pPr marL="0" indent="0" algn="just">
              <a:buNone/>
            </a:pPr>
            <a:r>
              <a:rPr lang="pl-PL" sz="2800" dirty="0"/>
              <a:t>Na potrzeby niniejszej ustawy </a:t>
            </a:r>
            <a:r>
              <a:rPr lang="pl-PL" sz="2800" u="sng" dirty="0"/>
              <a:t>interes Rzeczypospolitej Polskiej </a:t>
            </a:r>
            <a:r>
              <a:rPr lang="pl-PL" sz="2800" dirty="0"/>
              <a:t>oznacza wymierną korzyść dla Rzeczypospolitej Polskiej wynikającą z konieczności zrównoważonego rozwoju społeczno-gospodarczego, wzrostu lub utrzymania zatrudnienia, zwiększenia konkurencyjności lub innowacyjności gospodarki polskiej.</a:t>
            </a:r>
          </a:p>
        </p:txBody>
      </p:sp>
      <p:sp>
        <p:nvSpPr>
          <p:cNvPr id="4" name="Symbol zastępczy tekstu 3">
            <a:extLst>
              <a:ext uri="{FF2B5EF4-FFF2-40B4-BE49-F238E27FC236}">
                <a16:creationId xmlns:a16="http://schemas.microsoft.com/office/drawing/2014/main" id="{FD0CC2FE-39F4-45AA-9CB9-A2E8026C3793}"/>
              </a:ext>
            </a:extLst>
          </p:cNvPr>
          <p:cNvSpPr>
            <a:spLocks noGrp="1"/>
          </p:cNvSpPr>
          <p:nvPr>
            <p:ph type="body" sz="half" idx="2"/>
          </p:nvPr>
        </p:nvSpPr>
        <p:spPr/>
        <p:txBody>
          <a:bodyPr/>
          <a:lstStyle/>
          <a:p>
            <a:endParaRPr lang="pl-PL"/>
          </a:p>
        </p:txBody>
      </p:sp>
    </p:spTree>
    <p:extLst>
      <p:ext uri="{BB962C8B-B14F-4D97-AF65-F5344CB8AC3E}">
        <p14:creationId xmlns:p14="http://schemas.microsoft.com/office/powerpoint/2010/main" val="1252353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DF55975-F3DA-4036-B644-0A61E590CF72}"/>
              </a:ext>
            </a:extLst>
          </p:cNvPr>
          <p:cNvSpPr>
            <a:spLocks noGrp="1"/>
          </p:cNvSpPr>
          <p:nvPr>
            <p:ph idx="1"/>
          </p:nvPr>
        </p:nvSpPr>
        <p:spPr>
          <a:xfrm>
            <a:off x="389467" y="330526"/>
            <a:ext cx="11159065" cy="6290734"/>
          </a:xfrm>
        </p:spPr>
        <p:txBody>
          <a:bodyPr>
            <a:normAutofit/>
          </a:bodyPr>
          <a:lstStyle/>
          <a:p>
            <a:pPr marL="0" indent="0" algn="just">
              <a:buNone/>
            </a:pPr>
            <a:endParaRPr lang="pl-PL" sz="2800" dirty="0"/>
          </a:p>
          <a:p>
            <a:pPr marL="0" indent="0" algn="just">
              <a:buNone/>
            </a:pPr>
            <a:endParaRPr lang="pl-PL" sz="2800" dirty="0"/>
          </a:p>
          <a:p>
            <a:pPr marL="0" indent="0" algn="just">
              <a:buNone/>
            </a:pPr>
            <a:endParaRPr lang="pl-PL" sz="3200" dirty="0"/>
          </a:p>
          <a:p>
            <a:pPr marL="0" indent="0" algn="just">
              <a:buNone/>
            </a:pPr>
            <a:r>
              <a:rPr lang="pl-PL" sz="3200" dirty="0"/>
              <a:t>Art. 26. […] 8. </a:t>
            </a:r>
            <a:r>
              <a:rPr lang="pl-PL" sz="3200" u="sng" dirty="0" err="1"/>
              <a:t>CSIRT</a:t>
            </a:r>
            <a:r>
              <a:rPr lang="pl-PL" sz="3200" u="sng" dirty="0"/>
              <a:t> MON</a:t>
            </a:r>
            <a:r>
              <a:rPr lang="pl-PL" sz="3200" dirty="0"/>
              <a:t>, </a:t>
            </a:r>
            <a:r>
              <a:rPr lang="pl-PL" sz="3200" u="sng" dirty="0" err="1"/>
              <a:t>CSIRT</a:t>
            </a:r>
            <a:r>
              <a:rPr lang="pl-PL" sz="3200" u="sng" dirty="0"/>
              <a:t> </a:t>
            </a:r>
            <a:r>
              <a:rPr lang="pl-PL" sz="3200" u="sng" dirty="0" err="1"/>
              <a:t>NASK</a:t>
            </a:r>
            <a:r>
              <a:rPr lang="pl-PL" sz="3200" u="sng" dirty="0"/>
              <a:t> </a:t>
            </a:r>
            <a:r>
              <a:rPr lang="pl-PL" sz="3200" dirty="0"/>
              <a:t>lub </a:t>
            </a:r>
            <a:r>
              <a:rPr lang="pl-PL" sz="3200" u="sng" dirty="0" err="1"/>
              <a:t>CSIRT</a:t>
            </a:r>
            <a:r>
              <a:rPr lang="pl-PL" sz="3200" u="sng" dirty="0"/>
              <a:t> </a:t>
            </a:r>
            <a:r>
              <a:rPr lang="pl-PL" sz="3200" u="sng" dirty="0" err="1"/>
              <a:t>GOV</a:t>
            </a:r>
            <a:r>
              <a:rPr lang="pl-PL" sz="3200" dirty="0"/>
              <a:t>, który otrzymał zgłoszenie </a:t>
            </a:r>
            <a:r>
              <a:rPr lang="pl-PL" sz="3200" u="sng" dirty="0"/>
              <a:t>incydentu</a:t>
            </a:r>
            <a:r>
              <a:rPr lang="pl-PL" sz="3200" dirty="0"/>
              <a:t>, a nie jest właściwy do </a:t>
            </a:r>
            <a:r>
              <a:rPr lang="pl-PL" sz="3200" u="sng" dirty="0"/>
              <a:t>koordynacji jego obsługi</a:t>
            </a:r>
            <a:r>
              <a:rPr lang="pl-PL" sz="3200" dirty="0"/>
              <a:t>, przekazuje niezwłocznie to zgłoszenie do właściwego </a:t>
            </a:r>
            <a:r>
              <a:rPr lang="pl-PL" sz="3200" dirty="0" err="1"/>
              <a:t>CSIRT</a:t>
            </a:r>
            <a:r>
              <a:rPr lang="pl-PL" sz="3200" dirty="0"/>
              <a:t> wraz z otrzymanymi informacjami.</a:t>
            </a:r>
          </a:p>
          <a:p>
            <a:pPr marL="0" indent="0" algn="r">
              <a:buNone/>
            </a:pPr>
            <a:endParaRPr lang="pl-PL" sz="2800" dirty="0"/>
          </a:p>
          <a:p>
            <a:pPr marL="0" indent="0">
              <a:buNone/>
            </a:pPr>
            <a:endParaRPr lang="pl-PL" dirty="0"/>
          </a:p>
        </p:txBody>
      </p:sp>
    </p:spTree>
    <p:extLst>
      <p:ext uri="{BB962C8B-B14F-4D97-AF65-F5344CB8AC3E}">
        <p14:creationId xmlns:p14="http://schemas.microsoft.com/office/powerpoint/2010/main" val="35555908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FB4791-A872-4C7A-B566-B7D7F06CCF4D}"/>
              </a:ext>
            </a:extLst>
          </p:cNvPr>
          <p:cNvSpPr>
            <a:spLocks noGrp="1"/>
          </p:cNvSpPr>
          <p:nvPr>
            <p:ph type="title"/>
          </p:nvPr>
        </p:nvSpPr>
        <p:spPr/>
        <p:txBody>
          <a:bodyPr/>
          <a:lstStyle/>
          <a:p>
            <a:r>
              <a:rPr lang="pl-PL" dirty="0"/>
              <a:t>§ 151 </a:t>
            </a:r>
            <a:r>
              <a:rPr lang="pl-PL" dirty="0" err="1"/>
              <a:t>ZTP</a:t>
            </a:r>
            <a:endParaRPr lang="pl-PL" dirty="0"/>
          </a:p>
        </p:txBody>
      </p:sp>
      <p:sp>
        <p:nvSpPr>
          <p:cNvPr id="3" name="Symbol zastępczy zawartości 2">
            <a:extLst>
              <a:ext uri="{FF2B5EF4-FFF2-40B4-BE49-F238E27FC236}">
                <a16:creationId xmlns:a16="http://schemas.microsoft.com/office/drawing/2014/main" id="{AF133C58-7E5D-45BE-83EB-02838013CB76}"/>
              </a:ext>
            </a:extLst>
          </p:cNvPr>
          <p:cNvSpPr>
            <a:spLocks noGrp="1"/>
          </p:cNvSpPr>
          <p:nvPr>
            <p:ph idx="1"/>
          </p:nvPr>
        </p:nvSpPr>
        <p:spPr/>
        <p:txBody>
          <a:bodyPr/>
          <a:lstStyle/>
          <a:p>
            <a:pPr marL="0" indent="0" algn="just">
              <a:buNone/>
            </a:pPr>
            <a:r>
              <a:rPr lang="pl-PL" sz="2400" dirty="0"/>
              <a:t>1. Definicję formułuje się tak, aby wskazywała w sposób niebudzący wątpliwości, że odnosi się do znaczenia określeń, w szczególności nadaje się jej postać: ,,Określenie ,,a'' oznacza b.'' albo ,,Określenie ,,a'' znaczy tyle co wyrażenie ,,b''.''.</a:t>
            </a:r>
          </a:p>
          <a:p>
            <a:pPr marL="0" indent="0" algn="just">
              <a:buNone/>
            </a:pPr>
            <a:r>
              <a:rPr lang="pl-PL" sz="2400" dirty="0"/>
              <a:t>2. Jeżeli względy stylistyczne przemawiają za inną formą definicji, używa się zwrotu łączącego ,,jest to''.</a:t>
            </a:r>
          </a:p>
          <a:p>
            <a:endParaRPr lang="pl-PL" dirty="0"/>
          </a:p>
        </p:txBody>
      </p:sp>
    </p:spTree>
    <p:extLst>
      <p:ext uri="{BB962C8B-B14F-4D97-AF65-F5344CB8AC3E}">
        <p14:creationId xmlns:p14="http://schemas.microsoft.com/office/powerpoint/2010/main" val="30191075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2EF617-B3CC-4A9F-BA5E-80A5BA09B678}"/>
              </a:ext>
            </a:extLst>
          </p:cNvPr>
          <p:cNvSpPr>
            <a:spLocks noGrp="1"/>
          </p:cNvSpPr>
          <p:nvPr>
            <p:ph type="title"/>
          </p:nvPr>
        </p:nvSpPr>
        <p:spPr/>
        <p:txBody>
          <a:bodyPr>
            <a:normAutofit fontScale="90000"/>
          </a:bodyPr>
          <a:lstStyle/>
          <a:p>
            <a:br>
              <a:rPr lang="pl-PL" b="1" dirty="0"/>
            </a:br>
            <a:br>
              <a:rPr lang="pl-PL" b="1" dirty="0"/>
            </a:br>
            <a:r>
              <a:rPr lang="pl-PL" dirty="0"/>
              <a:t>Ustawa z dnia 28 kwietnia 2011 r. o systemie informacji w ochronie zdrowia</a:t>
            </a:r>
            <a:br>
              <a:rPr lang="pl-PL" dirty="0"/>
            </a:br>
            <a:br>
              <a:rPr lang="pl-PL" dirty="0"/>
            </a:br>
            <a:endParaRPr lang="pl-PL" dirty="0"/>
          </a:p>
        </p:txBody>
      </p:sp>
      <p:sp>
        <p:nvSpPr>
          <p:cNvPr id="3" name="Symbol zastępczy zawartości 2">
            <a:extLst>
              <a:ext uri="{FF2B5EF4-FFF2-40B4-BE49-F238E27FC236}">
                <a16:creationId xmlns:a16="http://schemas.microsoft.com/office/drawing/2014/main" id="{77A03FD1-64E7-4EC5-AD6B-F501834C9ACA}"/>
              </a:ext>
            </a:extLst>
          </p:cNvPr>
          <p:cNvSpPr>
            <a:spLocks noGrp="1"/>
          </p:cNvSpPr>
          <p:nvPr>
            <p:ph idx="1"/>
          </p:nvPr>
        </p:nvSpPr>
        <p:spPr/>
        <p:txBody>
          <a:bodyPr/>
          <a:lstStyle/>
          <a:p>
            <a:pPr marL="0" indent="0" algn="just">
              <a:buNone/>
            </a:pPr>
            <a:r>
              <a:rPr lang="pl-PL" sz="3200" dirty="0"/>
              <a:t>Art. 2. Użyte w ustawie określenia oznaczają:</a:t>
            </a:r>
          </a:p>
          <a:p>
            <a:pPr marL="0" indent="0" algn="just">
              <a:buNone/>
            </a:pPr>
            <a:r>
              <a:rPr lang="pl-PL" sz="3200" dirty="0"/>
              <a:t>1) administrator danych –</a:t>
            </a:r>
          </a:p>
          <a:p>
            <a:endParaRPr lang="pl-PL" dirty="0"/>
          </a:p>
        </p:txBody>
      </p:sp>
    </p:spTree>
    <p:extLst>
      <p:ext uri="{BB962C8B-B14F-4D97-AF65-F5344CB8AC3E}">
        <p14:creationId xmlns:p14="http://schemas.microsoft.com/office/powerpoint/2010/main" val="737504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8610EA-998B-4612-B6CE-B8FA2C7A97E8}"/>
              </a:ext>
            </a:extLst>
          </p:cNvPr>
          <p:cNvSpPr>
            <a:spLocks noGrp="1"/>
          </p:cNvSpPr>
          <p:nvPr>
            <p:ph type="title"/>
          </p:nvPr>
        </p:nvSpPr>
        <p:spPr/>
        <p:txBody>
          <a:bodyPr>
            <a:normAutofit/>
          </a:bodyPr>
          <a:lstStyle/>
          <a:p>
            <a:r>
              <a:rPr lang="pl-PL" dirty="0"/>
              <a:t>Ustawa z dnia 23 kwietnia 1964 r. - Kodeks cywilny</a:t>
            </a:r>
          </a:p>
        </p:txBody>
      </p:sp>
      <p:sp>
        <p:nvSpPr>
          <p:cNvPr id="3" name="Symbol zastępczy zawartości 2">
            <a:extLst>
              <a:ext uri="{FF2B5EF4-FFF2-40B4-BE49-F238E27FC236}">
                <a16:creationId xmlns:a16="http://schemas.microsoft.com/office/drawing/2014/main" id="{B3461E39-9E48-4724-931F-DBBA204BCE73}"/>
              </a:ext>
            </a:extLst>
          </p:cNvPr>
          <p:cNvSpPr>
            <a:spLocks noGrp="1"/>
          </p:cNvSpPr>
          <p:nvPr>
            <p:ph idx="1"/>
          </p:nvPr>
        </p:nvSpPr>
        <p:spPr/>
        <p:txBody>
          <a:bodyPr>
            <a:normAutofit/>
          </a:bodyPr>
          <a:lstStyle/>
          <a:p>
            <a:pPr marL="0" indent="0" algn="just">
              <a:buNone/>
            </a:pPr>
            <a:r>
              <a:rPr lang="pl-PL" sz="3200" dirty="0"/>
              <a:t>Art. 25. Miejscem zamieszkania osoby fizycznej jest miejscowość, w której osoba ta przebywa z zamiarem stałego pobytu.</a:t>
            </a:r>
          </a:p>
        </p:txBody>
      </p:sp>
    </p:spTree>
    <p:extLst>
      <p:ext uri="{BB962C8B-B14F-4D97-AF65-F5344CB8AC3E}">
        <p14:creationId xmlns:p14="http://schemas.microsoft.com/office/powerpoint/2010/main" val="3110527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051699-E64C-4769-A967-42A860567D13}"/>
              </a:ext>
            </a:extLst>
          </p:cNvPr>
          <p:cNvSpPr>
            <a:spLocks noGrp="1"/>
          </p:cNvSpPr>
          <p:nvPr>
            <p:ph type="ctrTitle"/>
          </p:nvPr>
        </p:nvSpPr>
        <p:spPr>
          <a:xfrm>
            <a:off x="899747" y="1336430"/>
            <a:ext cx="10392506" cy="3930162"/>
          </a:xfrm>
        </p:spPr>
        <p:txBody>
          <a:bodyPr>
            <a:normAutofit/>
          </a:bodyPr>
          <a:lstStyle/>
          <a:p>
            <a:pPr algn="just"/>
            <a:r>
              <a:rPr lang="pl-PL" dirty="0"/>
              <a:t>Zwrotów charakterystycznych dla definicji, w szczególności zwrotu ,,jest równoznaczne z ...'', nie używa się w znaczeniu niedefinicyjnym.</a:t>
            </a:r>
          </a:p>
        </p:txBody>
      </p:sp>
      <p:sp>
        <p:nvSpPr>
          <p:cNvPr id="7" name="pole tekstowe 6">
            <a:extLst>
              <a:ext uri="{FF2B5EF4-FFF2-40B4-BE49-F238E27FC236}">
                <a16:creationId xmlns:a16="http://schemas.microsoft.com/office/drawing/2014/main" id="{08F4ED92-ED90-4794-BEA4-D3D8039E3C98}"/>
              </a:ext>
            </a:extLst>
          </p:cNvPr>
          <p:cNvSpPr txBox="1"/>
          <p:nvPr/>
        </p:nvSpPr>
        <p:spPr>
          <a:xfrm>
            <a:off x="10058400" y="5750169"/>
            <a:ext cx="1696915" cy="369332"/>
          </a:xfrm>
          <a:prstGeom prst="rect">
            <a:avLst/>
          </a:prstGeom>
          <a:noFill/>
        </p:spPr>
        <p:txBody>
          <a:bodyPr wrap="square" rtlCol="0">
            <a:spAutoFit/>
          </a:bodyPr>
          <a:lstStyle/>
          <a:p>
            <a:r>
              <a:rPr lang="pl-PL" dirty="0"/>
              <a:t>§ 152 </a:t>
            </a:r>
            <a:r>
              <a:rPr lang="pl-PL" dirty="0" err="1"/>
              <a:t>ZTP</a:t>
            </a:r>
            <a:endParaRPr lang="pl-PL" dirty="0"/>
          </a:p>
        </p:txBody>
      </p:sp>
    </p:spTree>
    <p:extLst>
      <p:ext uri="{BB962C8B-B14F-4D97-AF65-F5344CB8AC3E}">
        <p14:creationId xmlns:p14="http://schemas.microsoft.com/office/powerpoint/2010/main" val="30919360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77589E-2957-4934-A05A-0E7499E0121D}"/>
              </a:ext>
            </a:extLst>
          </p:cNvPr>
          <p:cNvSpPr>
            <a:spLocks noGrp="1"/>
          </p:cNvSpPr>
          <p:nvPr>
            <p:ph type="title"/>
          </p:nvPr>
        </p:nvSpPr>
        <p:spPr>
          <a:xfrm>
            <a:off x="2292682" y="325315"/>
            <a:ext cx="7729728" cy="905608"/>
          </a:xfrm>
        </p:spPr>
        <p:txBody>
          <a:bodyPr>
            <a:normAutofit fontScale="90000"/>
          </a:bodyPr>
          <a:lstStyle/>
          <a:p>
            <a:r>
              <a:rPr lang="pl-PL" dirty="0"/>
              <a:t>§ 147 </a:t>
            </a:r>
            <a:r>
              <a:rPr lang="pl-PL" dirty="0" err="1"/>
              <a:t>ztp</a:t>
            </a:r>
            <a:br>
              <a:rPr lang="pl-PL" dirty="0"/>
            </a:br>
            <a:endParaRPr lang="pl-PL" dirty="0"/>
          </a:p>
        </p:txBody>
      </p:sp>
      <p:sp>
        <p:nvSpPr>
          <p:cNvPr id="3" name="Symbol zastępczy zawartości 2">
            <a:extLst>
              <a:ext uri="{FF2B5EF4-FFF2-40B4-BE49-F238E27FC236}">
                <a16:creationId xmlns:a16="http://schemas.microsoft.com/office/drawing/2014/main" id="{D16814E2-C5DF-480A-AE5B-D6117C4231E6}"/>
              </a:ext>
            </a:extLst>
          </p:cNvPr>
          <p:cNvSpPr>
            <a:spLocks noGrp="1"/>
          </p:cNvSpPr>
          <p:nvPr>
            <p:ph idx="1"/>
          </p:nvPr>
        </p:nvSpPr>
        <p:spPr>
          <a:xfrm>
            <a:off x="677009" y="1925516"/>
            <a:ext cx="10550768" cy="3814512"/>
          </a:xfrm>
        </p:spPr>
        <p:txBody>
          <a:bodyPr>
            <a:normAutofit/>
          </a:bodyPr>
          <a:lstStyle/>
          <a:p>
            <a:pPr marL="0" indent="0">
              <a:buNone/>
            </a:pPr>
            <a:r>
              <a:rPr lang="pl-PL" sz="2800" dirty="0"/>
              <a:t>1. Jeżeli w ustawie lub innym akcie normatywnym ustalono znaczenie danego określenia w drodze definicji, w obrębie tego aktu nie wolno posługiwać się tym określeniem w innym znaczeniu.</a:t>
            </a:r>
          </a:p>
          <a:p>
            <a:pPr marL="0" indent="0">
              <a:buNone/>
            </a:pPr>
            <a:r>
              <a:rPr lang="pl-PL" sz="2800" dirty="0"/>
              <a:t>2. Jeżeli zachodzi konieczność odstąpienia od zasady wyrażonej w ust. 1, wyraźnie podaje się inne znaczenie danego określenia i ustala się jego zakres odniesienia.</a:t>
            </a:r>
          </a:p>
          <a:p>
            <a:endParaRPr lang="pl-PL" dirty="0"/>
          </a:p>
        </p:txBody>
      </p:sp>
    </p:spTree>
    <p:extLst>
      <p:ext uri="{BB962C8B-B14F-4D97-AF65-F5344CB8AC3E}">
        <p14:creationId xmlns:p14="http://schemas.microsoft.com/office/powerpoint/2010/main" val="42146960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4B9973-A124-4039-92C2-E7D048938DD6}"/>
              </a:ext>
            </a:extLst>
          </p:cNvPr>
          <p:cNvSpPr>
            <a:spLocks noGrp="1"/>
          </p:cNvSpPr>
          <p:nvPr>
            <p:ph type="title"/>
          </p:nvPr>
        </p:nvSpPr>
        <p:spPr>
          <a:xfrm>
            <a:off x="2301475" y="173384"/>
            <a:ext cx="7729728" cy="855316"/>
          </a:xfrm>
        </p:spPr>
        <p:txBody>
          <a:bodyPr/>
          <a:lstStyle/>
          <a:p>
            <a:r>
              <a:rPr lang="pl-PL" dirty="0"/>
              <a:t>§ 148 </a:t>
            </a:r>
            <a:r>
              <a:rPr lang="pl-PL" dirty="0" err="1"/>
              <a:t>ZTP</a:t>
            </a:r>
            <a:endParaRPr lang="pl-PL" dirty="0"/>
          </a:p>
        </p:txBody>
      </p:sp>
      <p:sp>
        <p:nvSpPr>
          <p:cNvPr id="3" name="Symbol zastępczy zawartości 2">
            <a:extLst>
              <a:ext uri="{FF2B5EF4-FFF2-40B4-BE49-F238E27FC236}">
                <a16:creationId xmlns:a16="http://schemas.microsoft.com/office/drawing/2014/main" id="{FD2710A9-F965-4B78-929A-4CA3FC395680}"/>
              </a:ext>
            </a:extLst>
          </p:cNvPr>
          <p:cNvSpPr>
            <a:spLocks noGrp="1"/>
          </p:cNvSpPr>
          <p:nvPr>
            <p:ph idx="1"/>
          </p:nvPr>
        </p:nvSpPr>
        <p:spPr>
          <a:xfrm>
            <a:off x="501163" y="1362808"/>
            <a:ext cx="11007968" cy="4377219"/>
          </a:xfrm>
        </p:spPr>
        <p:txBody>
          <a:bodyPr>
            <a:normAutofit/>
          </a:bodyPr>
          <a:lstStyle/>
          <a:p>
            <a:pPr marL="0" indent="0">
              <a:buNone/>
            </a:pPr>
            <a:r>
              <a:rPr lang="pl-PL" dirty="0"/>
              <a:t>Jeżeli w ustawie zachodzi wyjątkowo potrzeba odstąpienia od znaczenia danego określenia ustalonego:</a:t>
            </a:r>
          </a:p>
          <a:p>
            <a:pPr lvl="0"/>
            <a:r>
              <a:rPr lang="pl-PL" dirty="0"/>
              <a:t>w ustawie określanej jako „kodeks”,</a:t>
            </a:r>
          </a:p>
          <a:p>
            <a:pPr lvl="0"/>
            <a:r>
              <a:rPr lang="pl-PL" dirty="0"/>
              <a:t>w ustawie określanej jako „prawo”,</a:t>
            </a:r>
          </a:p>
          <a:p>
            <a:pPr lvl="0"/>
            <a:r>
              <a:rPr lang="pl-PL" dirty="0"/>
              <a:t>w innej ustawie podstawowej dla danej dziedziny spraw</a:t>
            </a:r>
          </a:p>
          <a:p>
            <a:pPr marL="0" lvl="0" indent="0">
              <a:buNone/>
            </a:pPr>
            <a:r>
              <a:rPr lang="pl-PL" dirty="0"/>
              <a:t>- wyraźnie podaje się inne znaczenie tego określenia i zakres jego odniesienia. </a:t>
            </a:r>
          </a:p>
          <a:p>
            <a:pPr marL="0" indent="0">
              <a:buNone/>
            </a:pPr>
            <a:endParaRPr lang="pl-PL" dirty="0"/>
          </a:p>
          <a:p>
            <a:pPr marL="0" indent="0">
              <a:buNone/>
            </a:pPr>
            <a:r>
              <a:rPr lang="pl-PL" dirty="0"/>
              <a:t>Powołany przepis wskazuje dwa sposoby zredagowania takiej definicji, zalecając użycie zwrotu:</a:t>
            </a:r>
          </a:p>
          <a:p>
            <a:pPr lvl="0"/>
            <a:r>
              <a:rPr lang="pl-PL" dirty="0"/>
              <a:t>„w rozumieniu niniejszej ustawy określenie … oznacza …” albo</a:t>
            </a:r>
          </a:p>
          <a:p>
            <a:pPr lvl="0"/>
            <a:r>
              <a:rPr lang="pl-PL" dirty="0"/>
              <a:t>„ilekroć w niniejszej ustawie jest mowa o … należy przez to rozumieć …”.</a:t>
            </a:r>
          </a:p>
        </p:txBody>
      </p:sp>
    </p:spTree>
    <p:extLst>
      <p:ext uri="{BB962C8B-B14F-4D97-AF65-F5344CB8AC3E}">
        <p14:creationId xmlns:p14="http://schemas.microsoft.com/office/powerpoint/2010/main" val="412427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80">
                                          <p:stCondLst>
                                            <p:cond delay="0"/>
                                          </p:stCondLst>
                                        </p:cTn>
                                        <p:tgtEl>
                                          <p:spTgt spid="3">
                                            <p:txEl>
                                              <p:pRg st="7" end="7"/>
                                            </p:txEl>
                                          </p:spTgt>
                                        </p:tgtEl>
                                      </p:cBhvr>
                                    </p:animEffect>
                                    <p:anim calcmode="lin" valueType="num">
                                      <p:cBhvr>
                                        <p:cTn id="43"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3">
                                            <p:txEl>
                                              <p:pRg st="7" end="7"/>
                                            </p:txEl>
                                          </p:spTgt>
                                        </p:tgtEl>
                                      </p:cBhvr>
                                      <p:to x="100000" y="60000"/>
                                    </p:animScale>
                                    <p:animScale>
                                      <p:cBhvr>
                                        <p:cTn id="49" dur="166" decel="50000">
                                          <p:stCondLst>
                                            <p:cond delay="676"/>
                                          </p:stCondLst>
                                        </p:cTn>
                                        <p:tgtEl>
                                          <p:spTgt spid="3">
                                            <p:txEl>
                                              <p:pRg st="7" end="7"/>
                                            </p:txEl>
                                          </p:spTgt>
                                        </p:tgtEl>
                                      </p:cBhvr>
                                      <p:to x="100000" y="100000"/>
                                    </p:animScale>
                                    <p:animScale>
                                      <p:cBhvr>
                                        <p:cTn id="50" dur="26">
                                          <p:stCondLst>
                                            <p:cond delay="1312"/>
                                          </p:stCondLst>
                                        </p:cTn>
                                        <p:tgtEl>
                                          <p:spTgt spid="3">
                                            <p:txEl>
                                              <p:pRg st="7" end="7"/>
                                            </p:txEl>
                                          </p:spTgt>
                                        </p:tgtEl>
                                      </p:cBhvr>
                                      <p:to x="100000" y="80000"/>
                                    </p:animScale>
                                    <p:animScale>
                                      <p:cBhvr>
                                        <p:cTn id="51" dur="166" decel="50000">
                                          <p:stCondLst>
                                            <p:cond delay="1338"/>
                                          </p:stCondLst>
                                        </p:cTn>
                                        <p:tgtEl>
                                          <p:spTgt spid="3">
                                            <p:txEl>
                                              <p:pRg st="7" end="7"/>
                                            </p:txEl>
                                          </p:spTgt>
                                        </p:tgtEl>
                                      </p:cBhvr>
                                      <p:to x="100000" y="100000"/>
                                    </p:animScale>
                                    <p:animScale>
                                      <p:cBhvr>
                                        <p:cTn id="52" dur="26">
                                          <p:stCondLst>
                                            <p:cond delay="1642"/>
                                          </p:stCondLst>
                                        </p:cTn>
                                        <p:tgtEl>
                                          <p:spTgt spid="3">
                                            <p:txEl>
                                              <p:pRg st="7" end="7"/>
                                            </p:txEl>
                                          </p:spTgt>
                                        </p:tgtEl>
                                      </p:cBhvr>
                                      <p:to x="100000" y="90000"/>
                                    </p:animScale>
                                    <p:animScale>
                                      <p:cBhvr>
                                        <p:cTn id="53" dur="166" decel="50000">
                                          <p:stCondLst>
                                            <p:cond delay="1668"/>
                                          </p:stCondLst>
                                        </p:cTn>
                                        <p:tgtEl>
                                          <p:spTgt spid="3">
                                            <p:txEl>
                                              <p:pRg st="7" end="7"/>
                                            </p:txEl>
                                          </p:spTgt>
                                        </p:tgtEl>
                                      </p:cBhvr>
                                      <p:to x="100000" y="100000"/>
                                    </p:animScale>
                                    <p:animScale>
                                      <p:cBhvr>
                                        <p:cTn id="54" dur="26">
                                          <p:stCondLst>
                                            <p:cond delay="1808"/>
                                          </p:stCondLst>
                                        </p:cTn>
                                        <p:tgtEl>
                                          <p:spTgt spid="3">
                                            <p:txEl>
                                              <p:pRg st="7" end="7"/>
                                            </p:txEl>
                                          </p:spTgt>
                                        </p:tgtEl>
                                      </p:cBhvr>
                                      <p:to x="100000" y="95000"/>
                                    </p:animScale>
                                    <p:animScale>
                                      <p:cBhvr>
                                        <p:cTn id="55" dur="166" decel="50000">
                                          <p:stCondLst>
                                            <p:cond delay="1834"/>
                                          </p:stCondLst>
                                        </p:cTn>
                                        <p:tgtEl>
                                          <p:spTgt spid="3">
                                            <p:txEl>
                                              <p:pRg st="7" end="7"/>
                                            </p:txEl>
                                          </p:spTgt>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Effect transition="in" filter="wipe(down)">
                                      <p:cBhvr>
                                        <p:cTn id="60" dur="580">
                                          <p:stCondLst>
                                            <p:cond delay="0"/>
                                          </p:stCondLst>
                                        </p:cTn>
                                        <p:tgtEl>
                                          <p:spTgt spid="3">
                                            <p:txEl>
                                              <p:pRg st="8" end="8"/>
                                            </p:txEl>
                                          </p:spTgt>
                                        </p:tgtEl>
                                      </p:cBhvr>
                                    </p:animEffect>
                                    <p:anim calcmode="lin" valueType="num">
                                      <p:cBhvr>
                                        <p:cTn id="61"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66" dur="26">
                                          <p:stCondLst>
                                            <p:cond delay="650"/>
                                          </p:stCondLst>
                                        </p:cTn>
                                        <p:tgtEl>
                                          <p:spTgt spid="3">
                                            <p:txEl>
                                              <p:pRg st="8" end="8"/>
                                            </p:txEl>
                                          </p:spTgt>
                                        </p:tgtEl>
                                      </p:cBhvr>
                                      <p:to x="100000" y="60000"/>
                                    </p:animScale>
                                    <p:animScale>
                                      <p:cBhvr>
                                        <p:cTn id="67" dur="166" decel="50000">
                                          <p:stCondLst>
                                            <p:cond delay="676"/>
                                          </p:stCondLst>
                                        </p:cTn>
                                        <p:tgtEl>
                                          <p:spTgt spid="3">
                                            <p:txEl>
                                              <p:pRg st="8" end="8"/>
                                            </p:txEl>
                                          </p:spTgt>
                                        </p:tgtEl>
                                      </p:cBhvr>
                                      <p:to x="100000" y="100000"/>
                                    </p:animScale>
                                    <p:animScale>
                                      <p:cBhvr>
                                        <p:cTn id="68" dur="26">
                                          <p:stCondLst>
                                            <p:cond delay="1312"/>
                                          </p:stCondLst>
                                        </p:cTn>
                                        <p:tgtEl>
                                          <p:spTgt spid="3">
                                            <p:txEl>
                                              <p:pRg st="8" end="8"/>
                                            </p:txEl>
                                          </p:spTgt>
                                        </p:tgtEl>
                                      </p:cBhvr>
                                      <p:to x="100000" y="80000"/>
                                    </p:animScale>
                                    <p:animScale>
                                      <p:cBhvr>
                                        <p:cTn id="69" dur="166" decel="50000">
                                          <p:stCondLst>
                                            <p:cond delay="1338"/>
                                          </p:stCondLst>
                                        </p:cTn>
                                        <p:tgtEl>
                                          <p:spTgt spid="3">
                                            <p:txEl>
                                              <p:pRg st="8" end="8"/>
                                            </p:txEl>
                                          </p:spTgt>
                                        </p:tgtEl>
                                      </p:cBhvr>
                                      <p:to x="100000" y="100000"/>
                                    </p:animScale>
                                    <p:animScale>
                                      <p:cBhvr>
                                        <p:cTn id="70" dur="26">
                                          <p:stCondLst>
                                            <p:cond delay="1642"/>
                                          </p:stCondLst>
                                        </p:cTn>
                                        <p:tgtEl>
                                          <p:spTgt spid="3">
                                            <p:txEl>
                                              <p:pRg st="8" end="8"/>
                                            </p:txEl>
                                          </p:spTgt>
                                        </p:tgtEl>
                                      </p:cBhvr>
                                      <p:to x="100000" y="90000"/>
                                    </p:animScale>
                                    <p:animScale>
                                      <p:cBhvr>
                                        <p:cTn id="71" dur="166" decel="50000">
                                          <p:stCondLst>
                                            <p:cond delay="1668"/>
                                          </p:stCondLst>
                                        </p:cTn>
                                        <p:tgtEl>
                                          <p:spTgt spid="3">
                                            <p:txEl>
                                              <p:pRg st="8" end="8"/>
                                            </p:txEl>
                                          </p:spTgt>
                                        </p:tgtEl>
                                      </p:cBhvr>
                                      <p:to x="100000" y="100000"/>
                                    </p:animScale>
                                    <p:animScale>
                                      <p:cBhvr>
                                        <p:cTn id="72" dur="26">
                                          <p:stCondLst>
                                            <p:cond delay="1808"/>
                                          </p:stCondLst>
                                        </p:cTn>
                                        <p:tgtEl>
                                          <p:spTgt spid="3">
                                            <p:txEl>
                                              <p:pRg st="8" end="8"/>
                                            </p:txEl>
                                          </p:spTgt>
                                        </p:tgtEl>
                                      </p:cBhvr>
                                      <p:to x="100000" y="95000"/>
                                    </p:animScale>
                                    <p:animScale>
                                      <p:cBhvr>
                                        <p:cTn id="73"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51AC87-ED68-44EB-96FA-08923B94E6A3}"/>
              </a:ext>
            </a:extLst>
          </p:cNvPr>
          <p:cNvSpPr>
            <a:spLocks noGrp="1"/>
          </p:cNvSpPr>
          <p:nvPr>
            <p:ph type="title"/>
          </p:nvPr>
        </p:nvSpPr>
        <p:spPr/>
        <p:txBody>
          <a:bodyPr>
            <a:normAutofit fontScale="90000"/>
          </a:bodyPr>
          <a:lstStyle/>
          <a:p>
            <a:br>
              <a:rPr lang="pl-PL" dirty="0"/>
            </a:br>
            <a:r>
              <a:rPr lang="pl-PL" dirty="0"/>
              <a:t>Ustawa z dnia 5 sierpnia 2022 r. o ekonomii społecznej</a:t>
            </a:r>
            <a:br>
              <a:rPr lang="pl-PL" dirty="0"/>
            </a:br>
            <a:endParaRPr lang="pl-PL" dirty="0"/>
          </a:p>
        </p:txBody>
      </p:sp>
      <p:sp>
        <p:nvSpPr>
          <p:cNvPr id="3" name="Symbol zastępczy zawartości 2">
            <a:extLst>
              <a:ext uri="{FF2B5EF4-FFF2-40B4-BE49-F238E27FC236}">
                <a16:creationId xmlns:a16="http://schemas.microsoft.com/office/drawing/2014/main" id="{25086F4A-D696-4DEF-81F3-131215CE6ECD}"/>
              </a:ext>
            </a:extLst>
          </p:cNvPr>
          <p:cNvSpPr>
            <a:spLocks noGrp="1"/>
          </p:cNvSpPr>
          <p:nvPr>
            <p:ph idx="1"/>
          </p:nvPr>
        </p:nvSpPr>
        <p:spPr/>
        <p:txBody>
          <a:bodyPr>
            <a:normAutofit/>
          </a:bodyPr>
          <a:lstStyle/>
          <a:p>
            <a:pPr marL="0" indent="0">
              <a:buNone/>
            </a:pPr>
            <a:r>
              <a:rPr lang="pl-PL" sz="2800" dirty="0">
                <a:solidFill>
                  <a:schemeClr val="tx1"/>
                </a:solidFill>
              </a:rPr>
              <a:t>Art. 2 Ilekroć w niniejszej ustawie jest mowa o </a:t>
            </a:r>
          </a:p>
          <a:p>
            <a:pPr marL="0" indent="0">
              <a:buNone/>
            </a:pPr>
            <a:r>
              <a:rPr lang="pl-PL" sz="2800" dirty="0">
                <a:solidFill>
                  <a:schemeClr val="tx1"/>
                </a:solidFill>
              </a:rPr>
              <a:t>9) usługach społecznych - należy przez to rozumieć działania z zakresu, o którym mowa w art. 2 ust. 1 pkt 1-14 ustawy z dnia 19 lipca 2019 r. o realizowaniu usług społecznych przez centrum usług społecznych;</a:t>
            </a:r>
          </a:p>
        </p:txBody>
      </p:sp>
    </p:spTree>
    <p:extLst>
      <p:ext uri="{BB962C8B-B14F-4D97-AF65-F5344CB8AC3E}">
        <p14:creationId xmlns:p14="http://schemas.microsoft.com/office/powerpoint/2010/main" val="35435481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C15B3D-0DAF-4FF1-BEFC-83A6B39004A9}"/>
              </a:ext>
            </a:extLst>
          </p:cNvPr>
          <p:cNvSpPr>
            <a:spLocks noGrp="1"/>
          </p:cNvSpPr>
          <p:nvPr>
            <p:ph type="title"/>
          </p:nvPr>
        </p:nvSpPr>
        <p:spPr>
          <a:xfrm>
            <a:off x="1450731" y="144706"/>
            <a:ext cx="8991600" cy="1645920"/>
          </a:xfrm>
        </p:spPr>
        <p:txBody>
          <a:bodyPr/>
          <a:lstStyle/>
          <a:p>
            <a:r>
              <a:rPr lang="pl-PL" dirty="0"/>
              <a:t>Definicja zakresowa § 153 </a:t>
            </a:r>
            <a:r>
              <a:rPr lang="pl-PL" dirty="0" err="1"/>
              <a:t>ZTP</a:t>
            </a:r>
            <a:r>
              <a:rPr lang="pl-PL" dirty="0"/>
              <a:t> </a:t>
            </a:r>
          </a:p>
        </p:txBody>
      </p:sp>
      <p:sp>
        <p:nvSpPr>
          <p:cNvPr id="3" name="Symbol zastępczy tekstu 2">
            <a:extLst>
              <a:ext uri="{FF2B5EF4-FFF2-40B4-BE49-F238E27FC236}">
                <a16:creationId xmlns:a16="http://schemas.microsoft.com/office/drawing/2014/main" id="{1E7B03EF-8BDB-4DFC-B486-CF65602D5760}"/>
              </a:ext>
            </a:extLst>
          </p:cNvPr>
          <p:cNvSpPr>
            <a:spLocks noGrp="1"/>
          </p:cNvSpPr>
          <p:nvPr>
            <p:ph type="body" idx="1"/>
          </p:nvPr>
        </p:nvSpPr>
        <p:spPr>
          <a:xfrm>
            <a:off x="589085" y="2013438"/>
            <a:ext cx="11007969" cy="4264270"/>
          </a:xfrm>
        </p:spPr>
        <p:txBody>
          <a:bodyPr>
            <a:normAutofit/>
          </a:bodyPr>
          <a:lstStyle/>
          <a:p>
            <a:r>
              <a:rPr lang="pl-PL" dirty="0"/>
              <a:t>Postaci definicji zakresowych:</a:t>
            </a:r>
          </a:p>
          <a:p>
            <a:pPr marL="342900" lvl="0" indent="-342900">
              <a:buFont typeface="Wingdings" panose="05000000000000000000" pitchFamily="2" charset="2"/>
              <a:buChar char="v"/>
            </a:pPr>
            <a:r>
              <a:rPr lang="pl-PL" dirty="0"/>
              <a:t>pełna – wylicza wszystkie elementy składowe zakresu, formułuje się ją w jednym przepisie prawnym i obejmuje się nią cały zakres definiowanego pojęcia (§ 153 ust. 1 </a:t>
            </a:r>
            <a:r>
              <a:rPr lang="pl-PL" dirty="0" err="1"/>
              <a:t>ZTP</a:t>
            </a:r>
            <a:r>
              <a:rPr lang="pl-PL" dirty="0"/>
              <a:t>);</a:t>
            </a:r>
          </a:p>
          <a:p>
            <a:pPr marL="342900" lvl="0" indent="-342900">
              <a:buFont typeface="Wingdings" panose="05000000000000000000" pitchFamily="2" charset="2"/>
              <a:buChar char="v"/>
            </a:pPr>
            <a:r>
              <a:rPr lang="pl-PL" dirty="0"/>
              <a:t>niepełna - wylicza niektóre elementy składowe zakresu i zaznacza </a:t>
            </a:r>
            <a:r>
              <a:rPr lang="pl-PL" i="1" dirty="0"/>
              <a:t>expressis verbis</a:t>
            </a:r>
            <a:r>
              <a:rPr lang="pl-PL" dirty="0"/>
              <a:t>, że tekst tej samej lub innej ustawy zawiera elementy uzupełniające tę definicję, w szczególności przez użycie zwrotu: „i inne wskazane w przepisach ..” którą formułuje się, gdy wyliczenie wszystkich elementów zakresu definiowanego pojęcia w jednym przepisie prawnym nie jest możliwe (§ 153 ust. 2 </a:t>
            </a:r>
            <a:r>
              <a:rPr lang="pl-PL" dirty="0" err="1"/>
              <a:t>ZTP</a:t>
            </a:r>
            <a:r>
              <a:rPr lang="pl-PL" dirty="0"/>
              <a:t>);</a:t>
            </a:r>
          </a:p>
          <a:p>
            <a:pPr marL="342900" lvl="0" indent="-342900">
              <a:buFont typeface="Wingdings" panose="05000000000000000000" pitchFamily="2" charset="2"/>
              <a:buChar char="v"/>
            </a:pPr>
            <a:r>
              <a:rPr lang="pl-PL" dirty="0"/>
              <a:t>przykładowa - wylicza przykładowe elementy składowe zakresu i wskazuje </a:t>
            </a:r>
            <a:r>
              <a:rPr lang="pl-PL" i="1" dirty="0"/>
              <a:t>expressis verbis</a:t>
            </a:r>
            <a:r>
              <a:rPr lang="pl-PL" dirty="0"/>
              <a:t>, że wyliczenie ma charakter przykładowy przez posłużenie się zwrotami: „w szczególności” albo „zwłaszcza” (§ 153 ust. 3 </a:t>
            </a:r>
            <a:r>
              <a:rPr lang="pl-PL" dirty="0" err="1"/>
              <a:t>ZTP</a:t>
            </a:r>
            <a:r>
              <a:rPr lang="pl-PL" dirty="0"/>
              <a:t>).</a:t>
            </a:r>
          </a:p>
          <a:p>
            <a:r>
              <a:rPr lang="pl-PL" dirty="0"/>
              <a:t> </a:t>
            </a:r>
          </a:p>
          <a:p>
            <a:endParaRPr lang="pl-PL" dirty="0"/>
          </a:p>
        </p:txBody>
      </p:sp>
    </p:spTree>
    <p:extLst>
      <p:ext uri="{BB962C8B-B14F-4D97-AF65-F5344CB8AC3E}">
        <p14:creationId xmlns:p14="http://schemas.microsoft.com/office/powerpoint/2010/main" val="367570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D8D8C0-68E6-4CBB-8348-D968E975D7FD}"/>
              </a:ext>
            </a:extLst>
          </p:cNvPr>
          <p:cNvSpPr>
            <a:spLocks noGrp="1"/>
          </p:cNvSpPr>
          <p:nvPr>
            <p:ph type="ctrTitle"/>
          </p:nvPr>
        </p:nvSpPr>
        <p:spPr>
          <a:xfrm>
            <a:off x="1600200" y="844061"/>
            <a:ext cx="8991600" cy="4897315"/>
          </a:xfrm>
        </p:spPr>
        <p:txBody>
          <a:bodyPr/>
          <a:lstStyle/>
          <a:p>
            <a:r>
              <a:rPr lang="pl-PL" dirty="0"/>
              <a:t>Użyte w ustawie określenia oznaczają:</a:t>
            </a:r>
            <a:br>
              <a:rPr lang="pl-PL" dirty="0"/>
            </a:br>
            <a:br>
              <a:rPr lang="pl-PL" dirty="0"/>
            </a:br>
            <a:r>
              <a:rPr lang="pl-PL" u="sng" dirty="0"/>
              <a:t>spółka osobowa</a:t>
            </a:r>
            <a:r>
              <a:rPr lang="pl-PL" dirty="0"/>
              <a:t> - spółkę: cywilną, jawną, partnerską, komandytową lub komandytowo-akcyjną</a:t>
            </a:r>
          </a:p>
        </p:txBody>
      </p:sp>
      <p:sp>
        <p:nvSpPr>
          <p:cNvPr id="3" name="Podtytuł 2">
            <a:extLst>
              <a:ext uri="{FF2B5EF4-FFF2-40B4-BE49-F238E27FC236}">
                <a16:creationId xmlns:a16="http://schemas.microsoft.com/office/drawing/2014/main" id="{7137E77B-3E0C-49F1-8FAE-82FC9BD72DAB}"/>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4593930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202DA8-10DF-4A4A-AE3E-F9655F00C446}"/>
              </a:ext>
            </a:extLst>
          </p:cNvPr>
          <p:cNvSpPr>
            <a:spLocks noGrp="1"/>
          </p:cNvSpPr>
          <p:nvPr>
            <p:ph type="title"/>
          </p:nvPr>
        </p:nvSpPr>
        <p:spPr/>
        <p:txBody>
          <a:bodyPr>
            <a:normAutofit fontScale="90000"/>
          </a:bodyPr>
          <a:lstStyle/>
          <a:p>
            <a:br>
              <a:rPr lang="pl-PL" b="1" dirty="0"/>
            </a:br>
            <a:br>
              <a:rPr lang="pl-PL" b="1" dirty="0"/>
            </a:br>
            <a:r>
              <a:rPr lang="pl-PL" b="1" dirty="0"/>
              <a:t>Ustawa </a:t>
            </a:r>
            <a:r>
              <a:rPr lang="pl-PL" dirty="0"/>
              <a:t>z dnia 29 sierpnia 1997 r. </a:t>
            </a:r>
            <a:r>
              <a:rPr lang="pl-PL" b="1" dirty="0"/>
              <a:t>Ordynacja podatkowa</a:t>
            </a:r>
            <a:br>
              <a:rPr lang="pl-PL" b="1" dirty="0"/>
            </a:br>
            <a:br>
              <a:rPr lang="pl-PL" dirty="0"/>
            </a:br>
            <a:endParaRPr lang="pl-PL" dirty="0"/>
          </a:p>
        </p:txBody>
      </p:sp>
      <p:sp>
        <p:nvSpPr>
          <p:cNvPr id="3" name="Symbol zastępczy zawartości 2">
            <a:extLst>
              <a:ext uri="{FF2B5EF4-FFF2-40B4-BE49-F238E27FC236}">
                <a16:creationId xmlns:a16="http://schemas.microsoft.com/office/drawing/2014/main" id="{23D67533-B5DC-4852-81A4-965BDA2D101E}"/>
              </a:ext>
            </a:extLst>
          </p:cNvPr>
          <p:cNvSpPr>
            <a:spLocks noGrp="1"/>
          </p:cNvSpPr>
          <p:nvPr>
            <p:ph idx="1"/>
          </p:nvPr>
        </p:nvSpPr>
        <p:spPr>
          <a:xfrm>
            <a:off x="2231136" y="2638044"/>
            <a:ext cx="7729728" cy="3622079"/>
          </a:xfrm>
        </p:spPr>
        <p:txBody>
          <a:bodyPr>
            <a:normAutofit/>
          </a:bodyPr>
          <a:lstStyle/>
          <a:p>
            <a:pPr marL="0" indent="0" algn="just">
              <a:buNone/>
            </a:pPr>
            <a:r>
              <a:rPr lang="pl-PL" sz="2400" dirty="0"/>
              <a:t>Art. 3. Ilekroć w niniejszej ustawie jest mowa o:</a:t>
            </a:r>
          </a:p>
          <a:p>
            <a:pPr marL="0" indent="0" algn="just">
              <a:buNone/>
            </a:pPr>
            <a:r>
              <a:rPr lang="pl-PL" sz="2400" dirty="0"/>
              <a:t>1) ustawach podatkowych - rozumie się przez to ustawy dotyczące podatków, opłat oraz niepodatkowych należności budżetowych określające podmiot, przedmiot opodatkowania, powstanie obowiązku podatkowego, podstawę opodatkowania, stawki podatkowe oraz regulujące prawa i obowiązki organów podatkowych, podatników, płatników i inkasentów, a także ich następców prawnych oraz osób trzecich;</a:t>
            </a:r>
          </a:p>
        </p:txBody>
      </p:sp>
    </p:spTree>
    <p:extLst>
      <p:ext uri="{BB962C8B-B14F-4D97-AF65-F5344CB8AC3E}">
        <p14:creationId xmlns:p14="http://schemas.microsoft.com/office/powerpoint/2010/main" val="982792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5F90BD-8714-468A-B44F-24EE0347484D}"/>
              </a:ext>
            </a:extLst>
          </p:cNvPr>
          <p:cNvSpPr>
            <a:spLocks noGrp="1"/>
          </p:cNvSpPr>
          <p:nvPr>
            <p:ph type="title"/>
          </p:nvPr>
        </p:nvSpPr>
        <p:spPr>
          <a:xfrm>
            <a:off x="414867" y="945065"/>
            <a:ext cx="11556999" cy="5650468"/>
          </a:xfrm>
        </p:spPr>
        <p:txBody>
          <a:bodyPr>
            <a:noAutofit/>
          </a:bodyPr>
          <a:lstStyle/>
          <a:p>
            <a:r>
              <a:rPr lang="pl-PL" altLang="pl-PL" sz="2200" b="1" cap="none" dirty="0">
                <a:latin typeface="Times New Roman" panose="02020603050405020304" pitchFamily="18" charset="0"/>
              </a:rPr>
              <a:t>1. ustalenie stanu prawnego </a:t>
            </a:r>
            <a:r>
              <a:rPr lang="pl-PL" altLang="pl-PL" sz="2200" cap="none" dirty="0">
                <a:latin typeface="Times New Roman" panose="02020603050405020304" pitchFamily="18" charset="0"/>
              </a:rPr>
              <a:t>– ustalenie jaka norma obowiązuje (decyzja walidacyjna) </a:t>
            </a:r>
            <a:br>
              <a:rPr lang="pl-PL" altLang="pl-PL" sz="2200" cap="none" dirty="0">
                <a:latin typeface="Times New Roman" panose="02020603050405020304" pitchFamily="18" charset="0"/>
              </a:rPr>
            </a:br>
            <a:r>
              <a:rPr lang="pl-PL" altLang="pl-PL" sz="2200" cap="none" dirty="0">
                <a:latin typeface="Times New Roman" panose="02020603050405020304" pitchFamily="18" charset="0"/>
              </a:rPr>
              <a:t>- ustalenie czy ta norma ma znaczenie wystarczająco określone dla potrzeb rozstrzygnięcia (decyzja interpretacyjna)</a:t>
            </a:r>
            <a:br>
              <a:rPr lang="pl-PL" altLang="pl-PL" sz="2200" cap="none" dirty="0">
                <a:latin typeface="Times New Roman" panose="02020603050405020304" pitchFamily="18" charset="0"/>
              </a:rPr>
            </a:br>
            <a:br>
              <a:rPr lang="pl-PL" altLang="pl-PL" sz="2200" cap="none" dirty="0">
                <a:latin typeface="Times New Roman" panose="02020603050405020304" pitchFamily="18" charset="0"/>
              </a:rPr>
            </a:br>
            <a:r>
              <a:rPr lang="pl-PL" altLang="pl-PL" sz="2200" b="1" cap="none" dirty="0">
                <a:latin typeface="Times New Roman" panose="02020603050405020304" pitchFamily="18" charset="0"/>
              </a:rPr>
              <a:t>2. ustalenie stanu faktycznego </a:t>
            </a:r>
            <a:r>
              <a:rPr lang="pl-PL" altLang="pl-PL" sz="2200" cap="none" dirty="0">
                <a:latin typeface="Times New Roman" panose="02020603050405020304" pitchFamily="18" charset="0"/>
              </a:rPr>
              <a:t>– uznanie faktów w sprawie za udowodnione</a:t>
            </a:r>
            <a:br>
              <a:rPr lang="pl-PL" altLang="pl-PL" sz="2200" cap="none" dirty="0">
                <a:latin typeface="Times New Roman" panose="02020603050405020304" pitchFamily="18" charset="0"/>
              </a:rPr>
            </a:br>
            <a:r>
              <a:rPr lang="pl-PL" altLang="pl-PL" sz="2200" cap="none" dirty="0">
                <a:latin typeface="Times New Roman" panose="02020603050405020304" pitchFamily="18" charset="0"/>
              </a:rPr>
              <a:t>i ujęcie tych faktów w języku normy prawnej;</a:t>
            </a:r>
            <a:br>
              <a:rPr lang="pl-PL" altLang="pl-PL" sz="2200" cap="none" dirty="0">
                <a:latin typeface="Times New Roman" panose="02020603050405020304" pitchFamily="18" charset="0"/>
              </a:rPr>
            </a:br>
            <a:br>
              <a:rPr lang="pl-PL" altLang="pl-PL" sz="2200" cap="none" dirty="0">
                <a:latin typeface="Times New Roman" panose="02020603050405020304" pitchFamily="18" charset="0"/>
              </a:rPr>
            </a:br>
            <a:r>
              <a:rPr lang="pl-PL" altLang="pl-PL" sz="2200" b="1" cap="none" dirty="0">
                <a:latin typeface="Times New Roman" panose="02020603050405020304" pitchFamily="18" charset="0"/>
              </a:rPr>
              <a:t>3. subsumpcja </a:t>
            </a:r>
            <a:r>
              <a:rPr lang="pl-PL" altLang="pl-PL" sz="2200" cap="none" dirty="0">
                <a:latin typeface="Times New Roman" panose="02020603050405020304" pitchFamily="18" charset="0"/>
              </a:rPr>
              <a:t>faktu uznanego za udowodniony pod odpowiednią normę prawną – subsumpcja to stwierdzenie, że określone składniki stanu faktycznego mieszczą się lub nie mieszczą się w elementach składowych normy prawnej;</a:t>
            </a:r>
            <a:br>
              <a:rPr lang="pl-PL" altLang="pl-PL" sz="2200" cap="none" dirty="0">
                <a:latin typeface="Times New Roman" panose="02020603050405020304" pitchFamily="18" charset="0"/>
              </a:rPr>
            </a:br>
            <a:br>
              <a:rPr lang="pl-PL" altLang="pl-PL" sz="2200" cap="none" dirty="0">
                <a:latin typeface="Times New Roman" panose="02020603050405020304" pitchFamily="18" charset="0"/>
              </a:rPr>
            </a:br>
            <a:r>
              <a:rPr lang="pl-PL" altLang="pl-PL" sz="2200" b="1" cap="none" dirty="0">
                <a:latin typeface="Times New Roman" panose="02020603050405020304" pitchFamily="18" charset="0"/>
              </a:rPr>
              <a:t>4. wiążące ustalenie konsekwencji prawnych </a:t>
            </a:r>
            <a:r>
              <a:rPr lang="pl-PL" altLang="pl-PL" sz="2200" cap="none" dirty="0">
                <a:latin typeface="Times New Roman" panose="02020603050405020304" pitchFamily="18" charset="0"/>
              </a:rPr>
              <a:t>faktu uznanego za udowodniony na podstawie stosowanej normy prawnej oraz uzasadnienie decyzji w oparciu o wszystkie wcześniej zastosowane rozumowania (walidacyjne, interpretacyjne, poznawcze); </a:t>
            </a:r>
            <a:br>
              <a:rPr lang="pl-PL" altLang="pl-PL" sz="2200" cap="none" dirty="0">
                <a:latin typeface="Times New Roman" panose="02020603050405020304" pitchFamily="18" charset="0"/>
              </a:rPr>
            </a:br>
            <a:endParaRPr lang="pl-PL" sz="2200" cap="none" dirty="0"/>
          </a:p>
        </p:txBody>
      </p:sp>
      <p:sp>
        <p:nvSpPr>
          <p:cNvPr id="3" name="Symbol zastępczy tekstu 2">
            <a:extLst>
              <a:ext uri="{FF2B5EF4-FFF2-40B4-BE49-F238E27FC236}">
                <a16:creationId xmlns:a16="http://schemas.microsoft.com/office/drawing/2014/main" id="{CB53CE2A-5FD7-45C0-AE36-9B4D7DB3E031}"/>
              </a:ext>
            </a:extLst>
          </p:cNvPr>
          <p:cNvSpPr>
            <a:spLocks noGrp="1"/>
          </p:cNvSpPr>
          <p:nvPr>
            <p:ph type="body" idx="1"/>
          </p:nvPr>
        </p:nvSpPr>
        <p:spPr/>
        <p:txBody>
          <a:bodyPr/>
          <a:lstStyle/>
          <a:p>
            <a:endParaRPr lang="pl-PL" dirty="0"/>
          </a:p>
        </p:txBody>
      </p:sp>
      <p:sp>
        <p:nvSpPr>
          <p:cNvPr id="5" name="pole tekstowe 4">
            <a:extLst>
              <a:ext uri="{FF2B5EF4-FFF2-40B4-BE49-F238E27FC236}">
                <a16:creationId xmlns:a16="http://schemas.microsoft.com/office/drawing/2014/main" id="{4F9F4453-D601-45A6-870F-80A411E3B9FE}"/>
              </a:ext>
            </a:extLst>
          </p:cNvPr>
          <p:cNvSpPr txBox="1"/>
          <p:nvPr/>
        </p:nvSpPr>
        <p:spPr>
          <a:xfrm>
            <a:off x="2695194" y="177801"/>
            <a:ext cx="5746073" cy="584775"/>
          </a:xfrm>
          <a:prstGeom prst="rect">
            <a:avLst/>
          </a:prstGeom>
          <a:noFill/>
        </p:spPr>
        <p:txBody>
          <a:bodyPr wrap="square" rtlCol="0">
            <a:spAutoFit/>
          </a:bodyPr>
          <a:lstStyle/>
          <a:p>
            <a:pPr algn="ctr"/>
            <a:r>
              <a:rPr lang="pl-PL" sz="3200" dirty="0"/>
              <a:t>STOSOWANIE PRAWA</a:t>
            </a:r>
          </a:p>
        </p:txBody>
      </p:sp>
    </p:spTree>
    <p:extLst>
      <p:ext uri="{BB962C8B-B14F-4D97-AF65-F5344CB8AC3E}">
        <p14:creationId xmlns:p14="http://schemas.microsoft.com/office/powerpoint/2010/main" val="164001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41015E-8C31-4A3A-BD8E-02D1045834F3}"/>
              </a:ext>
            </a:extLst>
          </p:cNvPr>
          <p:cNvSpPr>
            <a:spLocks noGrp="1"/>
          </p:cNvSpPr>
          <p:nvPr>
            <p:ph type="title"/>
          </p:nvPr>
        </p:nvSpPr>
        <p:spPr/>
        <p:txBody>
          <a:bodyPr>
            <a:normAutofit fontScale="90000"/>
          </a:bodyPr>
          <a:lstStyle/>
          <a:p>
            <a:br>
              <a:rPr lang="pl-PL" b="1" dirty="0"/>
            </a:br>
            <a:r>
              <a:rPr lang="pl-PL" b="1" dirty="0"/>
              <a:t>Ustawa </a:t>
            </a:r>
            <a:r>
              <a:rPr lang="pl-PL" dirty="0"/>
              <a:t>z dnia 29 sierpnia 1997 r. </a:t>
            </a:r>
            <a:r>
              <a:rPr lang="pl-PL" b="1" dirty="0"/>
              <a:t>Ordynacja podatkowa</a:t>
            </a:r>
            <a:br>
              <a:rPr lang="pl-PL" dirty="0"/>
            </a:br>
            <a:endParaRPr lang="pl-PL" dirty="0"/>
          </a:p>
        </p:txBody>
      </p:sp>
      <p:sp>
        <p:nvSpPr>
          <p:cNvPr id="3" name="Symbol zastępczy zawartości 2">
            <a:extLst>
              <a:ext uri="{FF2B5EF4-FFF2-40B4-BE49-F238E27FC236}">
                <a16:creationId xmlns:a16="http://schemas.microsoft.com/office/drawing/2014/main" id="{055CD868-815A-46E2-A10C-DC79882002E7}"/>
              </a:ext>
            </a:extLst>
          </p:cNvPr>
          <p:cNvSpPr>
            <a:spLocks noGrp="1"/>
          </p:cNvSpPr>
          <p:nvPr>
            <p:ph idx="1"/>
          </p:nvPr>
        </p:nvSpPr>
        <p:spPr/>
        <p:txBody>
          <a:bodyPr>
            <a:normAutofit/>
          </a:bodyPr>
          <a:lstStyle/>
          <a:p>
            <a:pPr marL="0" indent="0" algn="just">
              <a:buNone/>
            </a:pPr>
            <a:r>
              <a:rPr lang="pl-PL" sz="2800" dirty="0"/>
              <a:t>Art. 3 Ilekroć w ustawie jest mowa o: </a:t>
            </a:r>
          </a:p>
          <a:p>
            <a:pPr marL="0" indent="0" algn="just">
              <a:buNone/>
            </a:pPr>
            <a:r>
              <a:rPr lang="pl-PL" sz="2800" dirty="0"/>
              <a:t>5) deklaracjach - rozumie się przez to również zeznania, wykazy, zestawienia, sprawozdania oraz informacje, do których składania obowiązani są, na podstawie przepisów prawa podatkowego, podatnicy, płatnicy i inkasenci;</a:t>
            </a:r>
          </a:p>
        </p:txBody>
      </p:sp>
    </p:spTree>
    <p:extLst>
      <p:ext uri="{BB962C8B-B14F-4D97-AF65-F5344CB8AC3E}">
        <p14:creationId xmlns:p14="http://schemas.microsoft.com/office/powerpoint/2010/main" val="3122202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682255-9054-4F69-B6FD-AA02B56BC0BD}"/>
              </a:ext>
            </a:extLst>
          </p:cNvPr>
          <p:cNvSpPr>
            <a:spLocks noGrp="1"/>
          </p:cNvSpPr>
          <p:nvPr>
            <p:ph type="title"/>
          </p:nvPr>
        </p:nvSpPr>
        <p:spPr/>
        <p:txBody>
          <a:bodyPr/>
          <a:lstStyle/>
          <a:p>
            <a:r>
              <a:rPr lang="pl-PL" b="1" dirty="0"/>
              <a:t>Ustawa </a:t>
            </a:r>
            <a:r>
              <a:rPr lang="pl-PL" dirty="0"/>
              <a:t>z dnia 14 grudnia 2012 r. </a:t>
            </a:r>
            <a:r>
              <a:rPr lang="pl-PL" b="1" dirty="0"/>
              <a:t>o odpadach</a:t>
            </a:r>
            <a:endParaRPr lang="pl-PL" dirty="0"/>
          </a:p>
        </p:txBody>
      </p:sp>
      <p:sp>
        <p:nvSpPr>
          <p:cNvPr id="3" name="Symbol zastępczy zawartości 2">
            <a:extLst>
              <a:ext uri="{FF2B5EF4-FFF2-40B4-BE49-F238E27FC236}">
                <a16:creationId xmlns:a16="http://schemas.microsoft.com/office/drawing/2014/main" id="{9394BF52-8D9B-48E2-B76F-B9327DC98E79}"/>
              </a:ext>
            </a:extLst>
          </p:cNvPr>
          <p:cNvSpPr>
            <a:spLocks noGrp="1"/>
          </p:cNvSpPr>
          <p:nvPr>
            <p:ph idx="1"/>
          </p:nvPr>
        </p:nvSpPr>
        <p:spPr/>
        <p:txBody>
          <a:bodyPr>
            <a:normAutofit/>
          </a:bodyPr>
          <a:lstStyle/>
          <a:p>
            <a:pPr marL="0" indent="0" algn="just">
              <a:buNone/>
            </a:pPr>
            <a:r>
              <a:rPr lang="pl-PL" sz="3200" dirty="0"/>
              <a:t>Art. 3. 2. Niewyczerpujący wykaz procesów odzysku określa załącznik nr 1 do ustawy.</a:t>
            </a:r>
          </a:p>
        </p:txBody>
      </p:sp>
    </p:spTree>
    <p:extLst>
      <p:ext uri="{BB962C8B-B14F-4D97-AF65-F5344CB8AC3E}">
        <p14:creationId xmlns:p14="http://schemas.microsoft.com/office/powerpoint/2010/main" val="15477479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35D3A5-345C-4650-B670-3A312B238FDC}"/>
              </a:ext>
            </a:extLst>
          </p:cNvPr>
          <p:cNvSpPr>
            <a:spLocks noGrp="1"/>
          </p:cNvSpPr>
          <p:nvPr>
            <p:ph type="title"/>
          </p:nvPr>
        </p:nvSpPr>
        <p:spPr>
          <a:xfrm>
            <a:off x="2231136" y="147007"/>
            <a:ext cx="7729728" cy="1188720"/>
          </a:xfrm>
        </p:spPr>
        <p:txBody>
          <a:bodyPr/>
          <a:lstStyle/>
          <a:p>
            <a:r>
              <a:rPr lang="pl-PL" dirty="0"/>
              <a:t>Zamieszczanie definicji w ustawie</a:t>
            </a:r>
          </a:p>
        </p:txBody>
      </p:sp>
      <p:sp>
        <p:nvSpPr>
          <p:cNvPr id="3" name="Symbol zastępczy zawartości 2">
            <a:extLst>
              <a:ext uri="{FF2B5EF4-FFF2-40B4-BE49-F238E27FC236}">
                <a16:creationId xmlns:a16="http://schemas.microsoft.com/office/drawing/2014/main" id="{41910758-52CA-46C3-A77A-ACD4AAB5AACB}"/>
              </a:ext>
            </a:extLst>
          </p:cNvPr>
          <p:cNvSpPr>
            <a:spLocks noGrp="1"/>
          </p:cNvSpPr>
          <p:nvPr>
            <p:ph idx="1"/>
          </p:nvPr>
        </p:nvSpPr>
        <p:spPr>
          <a:xfrm>
            <a:off x="1529863" y="1978270"/>
            <a:ext cx="9346222" cy="3761758"/>
          </a:xfrm>
        </p:spPr>
        <p:txBody>
          <a:bodyPr/>
          <a:lstStyle/>
          <a:p>
            <a:endParaRPr lang="pl-PL" dirty="0"/>
          </a:p>
          <a:p>
            <a:pPr lvl="0"/>
            <a:r>
              <a:rPr lang="pl-PL" sz="2800" dirty="0"/>
              <a:t>w przepisach ogólnych ustawy;</a:t>
            </a:r>
          </a:p>
          <a:p>
            <a:pPr lvl="0"/>
            <a:r>
              <a:rPr lang="pl-PL" sz="2800" dirty="0"/>
              <a:t>w przepisach ogólnych danej jednostki systematyzacyjnej ustawy;</a:t>
            </a:r>
          </a:p>
          <a:p>
            <a:pPr lvl="0"/>
            <a:r>
              <a:rPr lang="pl-PL" sz="2800" dirty="0"/>
              <a:t>w bezpośrednim sąsiedztwie przepisów ustawy, w stosunku do których ma mieć ona wyłączne zastosowanie.</a:t>
            </a:r>
          </a:p>
          <a:p>
            <a:endParaRPr lang="pl-PL" dirty="0"/>
          </a:p>
        </p:txBody>
      </p:sp>
      <p:sp>
        <p:nvSpPr>
          <p:cNvPr id="5" name="pole tekstowe 4">
            <a:extLst>
              <a:ext uri="{FF2B5EF4-FFF2-40B4-BE49-F238E27FC236}">
                <a16:creationId xmlns:a16="http://schemas.microsoft.com/office/drawing/2014/main" id="{4B39956E-E85C-4616-BAAC-3C92A36D27D1}"/>
              </a:ext>
            </a:extLst>
          </p:cNvPr>
          <p:cNvSpPr txBox="1"/>
          <p:nvPr/>
        </p:nvSpPr>
        <p:spPr>
          <a:xfrm>
            <a:off x="9618785" y="5864469"/>
            <a:ext cx="1257300" cy="369332"/>
          </a:xfrm>
          <a:prstGeom prst="rect">
            <a:avLst/>
          </a:prstGeom>
          <a:noFill/>
        </p:spPr>
        <p:txBody>
          <a:bodyPr wrap="square" rtlCol="0">
            <a:spAutoFit/>
          </a:bodyPr>
          <a:lstStyle/>
          <a:p>
            <a:r>
              <a:rPr lang="pl-PL" dirty="0"/>
              <a:t>§ 150 </a:t>
            </a:r>
            <a:r>
              <a:rPr lang="pl-PL" dirty="0" err="1"/>
              <a:t>ZTP</a:t>
            </a:r>
            <a:endParaRPr lang="pl-PL" dirty="0"/>
          </a:p>
        </p:txBody>
      </p:sp>
    </p:spTree>
    <p:extLst>
      <p:ext uri="{BB962C8B-B14F-4D97-AF65-F5344CB8AC3E}">
        <p14:creationId xmlns:p14="http://schemas.microsoft.com/office/powerpoint/2010/main" val="1910822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45"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anim calcmode="lin" valueType="num">
                                      <p:cBhvr>
                                        <p:cTn id="1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E1C43F-C313-4584-AEFE-F3665A80CD4E}"/>
              </a:ext>
            </a:extLst>
          </p:cNvPr>
          <p:cNvSpPr>
            <a:spLocks noGrp="1"/>
          </p:cNvSpPr>
          <p:nvPr>
            <p:ph type="title"/>
          </p:nvPr>
        </p:nvSpPr>
        <p:spPr/>
        <p:txBody>
          <a:bodyPr/>
          <a:lstStyle/>
          <a:p>
            <a:r>
              <a:rPr lang="pl-PL" dirty="0"/>
              <a:t>Ustawa z dnia 26 stycznia 1984 r.  - Prawo prasowe</a:t>
            </a:r>
          </a:p>
        </p:txBody>
      </p:sp>
      <p:sp>
        <p:nvSpPr>
          <p:cNvPr id="3" name="Symbol zastępczy zawartości 2">
            <a:extLst>
              <a:ext uri="{FF2B5EF4-FFF2-40B4-BE49-F238E27FC236}">
                <a16:creationId xmlns:a16="http://schemas.microsoft.com/office/drawing/2014/main" id="{6BFEA99F-ECFA-4CE7-A449-1E6483BA65F1}"/>
              </a:ext>
            </a:extLst>
          </p:cNvPr>
          <p:cNvSpPr>
            <a:spLocks noGrp="1"/>
          </p:cNvSpPr>
          <p:nvPr>
            <p:ph idx="1"/>
          </p:nvPr>
        </p:nvSpPr>
        <p:spPr>
          <a:xfrm>
            <a:off x="624253" y="2638044"/>
            <a:ext cx="10673861" cy="3101983"/>
          </a:xfrm>
        </p:spPr>
        <p:txBody>
          <a:bodyPr>
            <a:normAutofit lnSpcReduction="10000"/>
          </a:bodyPr>
          <a:lstStyle/>
          <a:p>
            <a:endParaRPr lang="pl-PL" dirty="0"/>
          </a:p>
          <a:p>
            <a:pPr marL="0" indent="0">
              <a:buNone/>
            </a:pPr>
            <a:r>
              <a:rPr lang="pl-PL" sz="3200" dirty="0"/>
              <a:t>Rozdział 1. Przepisy ogólne </a:t>
            </a:r>
          </a:p>
          <a:p>
            <a:pPr marL="0" indent="0">
              <a:buNone/>
            </a:pPr>
            <a:r>
              <a:rPr lang="pl-PL" sz="3200" dirty="0"/>
              <a:t>Art. 7 […] 2. W rozumieniu ustawy:</a:t>
            </a:r>
          </a:p>
          <a:p>
            <a:pPr marL="0" indent="0">
              <a:buNone/>
            </a:pPr>
            <a:r>
              <a:rPr lang="pl-PL" sz="3200" dirty="0"/>
              <a:t>2) dziennikiem jest ogólnoinformacyjny druk periodyczny lub przekaz za pomocą dźwięku oraz dźwięku i obrazu, ukazujący się częściej niż raz w tygodniu;</a:t>
            </a:r>
          </a:p>
        </p:txBody>
      </p:sp>
    </p:spTree>
    <p:extLst>
      <p:ext uri="{BB962C8B-B14F-4D97-AF65-F5344CB8AC3E}">
        <p14:creationId xmlns:p14="http://schemas.microsoft.com/office/powerpoint/2010/main" val="39788045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560BFD-F715-4A62-9DD5-F0B5B4C73147}"/>
              </a:ext>
            </a:extLst>
          </p:cNvPr>
          <p:cNvSpPr>
            <a:spLocks noGrp="1"/>
          </p:cNvSpPr>
          <p:nvPr>
            <p:ph type="title"/>
          </p:nvPr>
        </p:nvSpPr>
        <p:spPr>
          <a:xfrm>
            <a:off x="2319059" y="296476"/>
            <a:ext cx="7729728" cy="1188720"/>
          </a:xfrm>
        </p:spPr>
        <p:txBody>
          <a:bodyPr>
            <a:normAutofit fontScale="90000"/>
          </a:bodyPr>
          <a:lstStyle/>
          <a:p>
            <a:br>
              <a:rPr lang="pl-PL" b="1" dirty="0"/>
            </a:br>
            <a:r>
              <a:rPr lang="pl-PL" b="1" dirty="0"/>
              <a:t>Ustawa </a:t>
            </a:r>
            <a:r>
              <a:rPr lang="pl-PL" dirty="0"/>
              <a:t>z dnia 12 lipca 2024 r. -  </a:t>
            </a:r>
            <a:r>
              <a:rPr lang="pl-PL" b="1" dirty="0"/>
              <a:t> Prawo komunikacji elektronicznej</a:t>
            </a:r>
            <a:br>
              <a:rPr lang="pl-PL" dirty="0"/>
            </a:br>
            <a:endParaRPr lang="pl-PL" dirty="0"/>
          </a:p>
        </p:txBody>
      </p:sp>
      <p:sp>
        <p:nvSpPr>
          <p:cNvPr id="3" name="Symbol zastępczy zawartości 2">
            <a:extLst>
              <a:ext uri="{FF2B5EF4-FFF2-40B4-BE49-F238E27FC236}">
                <a16:creationId xmlns:a16="http://schemas.microsoft.com/office/drawing/2014/main" id="{76124B53-2474-4096-8DB3-96A3FB6371E2}"/>
              </a:ext>
            </a:extLst>
          </p:cNvPr>
          <p:cNvSpPr>
            <a:spLocks noGrp="1"/>
          </p:cNvSpPr>
          <p:nvPr>
            <p:ph idx="1"/>
          </p:nvPr>
        </p:nvSpPr>
        <p:spPr>
          <a:xfrm>
            <a:off x="290147" y="2638044"/>
            <a:ext cx="11175022" cy="3101983"/>
          </a:xfrm>
        </p:spPr>
        <p:txBody>
          <a:bodyPr>
            <a:normAutofit lnSpcReduction="10000"/>
          </a:bodyPr>
          <a:lstStyle/>
          <a:p>
            <a:pPr marL="0" indent="0">
              <a:buNone/>
            </a:pPr>
            <a:r>
              <a:rPr lang="pl-PL" sz="3200" dirty="0"/>
              <a:t>Dział VII. Publicznie dostępne usługi komunikacji elektronicznej </a:t>
            </a:r>
          </a:p>
          <a:p>
            <a:pPr marL="0" indent="0">
              <a:buNone/>
            </a:pPr>
            <a:r>
              <a:rPr lang="pl-PL" sz="3200" dirty="0"/>
              <a:t>Rozdział 1. Przepis ogólny </a:t>
            </a:r>
          </a:p>
          <a:p>
            <a:pPr marL="0" indent="0" algn="just">
              <a:buNone/>
            </a:pPr>
            <a:r>
              <a:rPr lang="pl-PL" sz="3200" dirty="0"/>
              <a:t>Art. 282 Na potrzeby niniejszego działu ilekroć jest mowa o usłudze komunikacji elektronicznej lub usłudze wchodzącej w jej zakres, należy przez to rozumieć usługę publicznie dostępną, czyli usługę dostępną dla ogółu użytkowników.</a:t>
            </a:r>
          </a:p>
          <a:p>
            <a:endParaRPr lang="pl-PL" dirty="0"/>
          </a:p>
        </p:txBody>
      </p:sp>
    </p:spTree>
    <p:extLst>
      <p:ext uri="{BB962C8B-B14F-4D97-AF65-F5344CB8AC3E}">
        <p14:creationId xmlns:p14="http://schemas.microsoft.com/office/powerpoint/2010/main" val="23083792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557885-01A5-4F23-A2FE-D34609F07EE5}"/>
              </a:ext>
            </a:extLst>
          </p:cNvPr>
          <p:cNvSpPr>
            <a:spLocks noGrp="1"/>
          </p:cNvSpPr>
          <p:nvPr>
            <p:ph type="title"/>
          </p:nvPr>
        </p:nvSpPr>
        <p:spPr>
          <a:xfrm>
            <a:off x="2301475" y="349230"/>
            <a:ext cx="7729728" cy="1188720"/>
          </a:xfrm>
        </p:spPr>
        <p:txBody>
          <a:bodyPr>
            <a:normAutofit fontScale="90000"/>
          </a:bodyPr>
          <a:lstStyle/>
          <a:p>
            <a:br>
              <a:rPr lang="pl-PL" b="1" dirty="0"/>
            </a:br>
            <a:br>
              <a:rPr lang="pl-PL" b="1" dirty="0"/>
            </a:br>
            <a:r>
              <a:rPr lang="pl-PL" b="1" dirty="0"/>
              <a:t>Ustawa </a:t>
            </a:r>
            <a:r>
              <a:rPr lang="pl-PL" dirty="0"/>
              <a:t>z dnia 23 kwietnia 1964 r. </a:t>
            </a:r>
            <a:r>
              <a:rPr lang="pl-PL" b="1" dirty="0"/>
              <a:t>Kodeks cywilny</a:t>
            </a:r>
            <a:br>
              <a:rPr lang="pl-PL" b="1" dirty="0"/>
            </a:br>
            <a:br>
              <a:rPr lang="pl-PL" dirty="0"/>
            </a:br>
            <a:endParaRPr lang="pl-PL" dirty="0"/>
          </a:p>
        </p:txBody>
      </p:sp>
      <p:sp>
        <p:nvSpPr>
          <p:cNvPr id="3" name="Symbol zastępczy zawartości 2">
            <a:extLst>
              <a:ext uri="{FF2B5EF4-FFF2-40B4-BE49-F238E27FC236}">
                <a16:creationId xmlns:a16="http://schemas.microsoft.com/office/drawing/2014/main" id="{0A393908-3EBE-414D-99F8-216B4B811BB3}"/>
              </a:ext>
            </a:extLst>
          </p:cNvPr>
          <p:cNvSpPr>
            <a:spLocks noGrp="1"/>
          </p:cNvSpPr>
          <p:nvPr>
            <p:ph idx="1"/>
          </p:nvPr>
        </p:nvSpPr>
        <p:spPr>
          <a:xfrm>
            <a:off x="808892" y="2066192"/>
            <a:ext cx="10462846" cy="4334608"/>
          </a:xfrm>
        </p:spPr>
        <p:txBody>
          <a:bodyPr/>
          <a:lstStyle/>
          <a:p>
            <a:pPr marL="0" indent="0" algn="just">
              <a:buNone/>
            </a:pPr>
            <a:r>
              <a:rPr lang="pl-PL" sz="2800" dirty="0"/>
              <a:t>Art. 47</a:t>
            </a:r>
          </a:p>
          <a:p>
            <a:pPr marL="0" indent="0" algn="just">
              <a:buNone/>
            </a:pPr>
            <a:r>
              <a:rPr lang="pl-PL" sz="2800" dirty="0"/>
              <a:t>§ 1. Część składowa rzeczy nie może być odrębnym przedmiotem własności i innych praw rzeczowych.</a:t>
            </a:r>
          </a:p>
          <a:p>
            <a:pPr marL="0" indent="0" algn="just">
              <a:buNone/>
            </a:pPr>
            <a:r>
              <a:rPr lang="pl-PL" sz="2800" dirty="0"/>
              <a:t>§ 2. Częścią składową rzeczy jest wszystko, co nie może być od niej odłączone bez uszkodzenia lub istotnej zmiany całości albo bez uszkodzenia lub istotnej zmiany przedmiotu odłączonego.</a:t>
            </a:r>
          </a:p>
          <a:p>
            <a:pPr marL="0" indent="0" algn="just">
              <a:buNone/>
            </a:pPr>
            <a:r>
              <a:rPr lang="pl-PL" sz="2800" dirty="0"/>
              <a:t>§ 3. Przedmioty połączone z rzeczą tylko dla przemijającego użytku nie stanowią jej części składowych.</a:t>
            </a:r>
          </a:p>
          <a:p>
            <a:endParaRPr lang="pl-PL" dirty="0"/>
          </a:p>
        </p:txBody>
      </p:sp>
    </p:spTree>
    <p:extLst>
      <p:ext uri="{BB962C8B-B14F-4D97-AF65-F5344CB8AC3E}">
        <p14:creationId xmlns:p14="http://schemas.microsoft.com/office/powerpoint/2010/main" val="31597874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A904A9-964B-4306-82FD-0260EC831B7A}"/>
              </a:ext>
            </a:extLst>
          </p:cNvPr>
          <p:cNvSpPr>
            <a:spLocks noGrp="1"/>
          </p:cNvSpPr>
          <p:nvPr>
            <p:ph type="title"/>
          </p:nvPr>
        </p:nvSpPr>
        <p:spPr/>
        <p:txBody>
          <a:bodyPr/>
          <a:lstStyle/>
          <a:p>
            <a:r>
              <a:rPr lang="pl-PL" dirty="0"/>
              <a:t>§ 154 </a:t>
            </a:r>
            <a:r>
              <a:rPr lang="pl-PL" dirty="0" err="1"/>
              <a:t>ZTP</a:t>
            </a:r>
            <a:endParaRPr lang="pl-PL" dirty="0"/>
          </a:p>
        </p:txBody>
      </p:sp>
      <p:sp>
        <p:nvSpPr>
          <p:cNvPr id="3" name="Symbol zastępczy zawartości 2">
            <a:extLst>
              <a:ext uri="{FF2B5EF4-FFF2-40B4-BE49-F238E27FC236}">
                <a16:creationId xmlns:a16="http://schemas.microsoft.com/office/drawing/2014/main" id="{99EC59FB-DE7A-4B7A-9C40-8FD3BC32BBDE}"/>
              </a:ext>
            </a:extLst>
          </p:cNvPr>
          <p:cNvSpPr>
            <a:spLocks noGrp="1"/>
          </p:cNvSpPr>
          <p:nvPr>
            <p:ph idx="1"/>
          </p:nvPr>
        </p:nvSpPr>
        <p:spPr>
          <a:xfrm>
            <a:off x="1002324" y="2954567"/>
            <a:ext cx="10471638" cy="3101983"/>
          </a:xfrm>
        </p:spPr>
        <p:txBody>
          <a:bodyPr>
            <a:normAutofit/>
          </a:bodyPr>
          <a:lstStyle/>
          <a:p>
            <a:pPr marL="0" indent="0" algn="just">
              <a:buNone/>
            </a:pPr>
            <a:r>
              <a:rPr lang="pl-PL" sz="3200" dirty="0"/>
              <a:t>4. W przepisie, w którym formułuje się definicję, nie wprowadza się skrótu dla oznaczenia określenia definiowanego.</a:t>
            </a:r>
          </a:p>
        </p:txBody>
      </p:sp>
    </p:spTree>
    <p:extLst>
      <p:ext uri="{BB962C8B-B14F-4D97-AF65-F5344CB8AC3E}">
        <p14:creationId xmlns:p14="http://schemas.microsoft.com/office/powerpoint/2010/main" val="36231318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602798-E9CF-411C-A95E-3C7E3129BEEC}"/>
              </a:ext>
            </a:extLst>
          </p:cNvPr>
          <p:cNvSpPr>
            <a:spLocks noGrp="1"/>
          </p:cNvSpPr>
          <p:nvPr>
            <p:ph type="title"/>
          </p:nvPr>
        </p:nvSpPr>
        <p:spPr>
          <a:xfrm>
            <a:off x="207433" y="151892"/>
            <a:ext cx="11777133" cy="1188720"/>
          </a:xfrm>
        </p:spPr>
        <p:txBody>
          <a:bodyPr>
            <a:normAutofit fontScale="90000"/>
          </a:bodyPr>
          <a:lstStyle/>
          <a:p>
            <a:br>
              <a:rPr lang="pl-PL" b="1" dirty="0"/>
            </a:br>
            <a:br>
              <a:rPr lang="pl-PL" b="1" dirty="0"/>
            </a:br>
            <a:r>
              <a:rPr lang="pl-PL" b="1" dirty="0"/>
              <a:t>Ustawa </a:t>
            </a:r>
            <a:r>
              <a:rPr lang="pl-PL" dirty="0"/>
              <a:t>z dnia 17 grudnia 1998 r. </a:t>
            </a:r>
            <a:r>
              <a:rPr lang="pl-PL" b="1" dirty="0"/>
              <a:t>o emeryturach i rentach z Funduszu Ubezpieczeń Społecznych</a:t>
            </a:r>
            <a:br>
              <a:rPr lang="pl-PL" b="1" dirty="0"/>
            </a:br>
            <a:br>
              <a:rPr lang="pl-PL" dirty="0"/>
            </a:br>
            <a:endParaRPr lang="pl-PL" dirty="0"/>
          </a:p>
        </p:txBody>
      </p:sp>
      <p:sp>
        <p:nvSpPr>
          <p:cNvPr id="3" name="Symbol zastępczy zawartości 2">
            <a:extLst>
              <a:ext uri="{FF2B5EF4-FFF2-40B4-BE49-F238E27FC236}">
                <a16:creationId xmlns:a16="http://schemas.microsoft.com/office/drawing/2014/main" id="{A7887A8F-C721-4A4B-8437-5457C44ECE17}"/>
              </a:ext>
            </a:extLst>
          </p:cNvPr>
          <p:cNvSpPr>
            <a:spLocks noGrp="1"/>
          </p:cNvSpPr>
          <p:nvPr>
            <p:ph idx="1"/>
          </p:nvPr>
        </p:nvSpPr>
        <p:spPr>
          <a:xfrm>
            <a:off x="287867" y="1664377"/>
            <a:ext cx="11362266" cy="4668690"/>
          </a:xfrm>
        </p:spPr>
        <p:txBody>
          <a:bodyPr>
            <a:normAutofit/>
          </a:bodyPr>
          <a:lstStyle/>
          <a:p>
            <a:pPr marL="0" indent="0" algn="just">
              <a:buNone/>
            </a:pPr>
            <a:r>
              <a:rPr lang="pl-PL" sz="3200" dirty="0"/>
              <a:t>Art. 4. 4) konto ubezpieczonego - konto ubezpieczonego, na którym ewidencjonuje się informacje o zwaloryzowanej wysokości składek na ubezpieczenie emerytalne, z wyłączeniem składek podlegających odprowadzeniu do otwartego funduszu emerytalnego i zewidencjonowaniu na subkoncie, o którym mowa w art. </a:t>
            </a:r>
            <a:r>
              <a:rPr lang="pl-PL" sz="3200" dirty="0" err="1"/>
              <a:t>40a</a:t>
            </a:r>
            <a:r>
              <a:rPr lang="pl-PL" sz="3200" dirty="0"/>
              <a:t> ustawy z dnia 13 października 1998 r. o systemie ubezpieczeń społecznych, prowadzone przez Zakład Ubezpieczeń Społecznych, zwany dalej „Zakładem”;</a:t>
            </a:r>
          </a:p>
        </p:txBody>
      </p:sp>
    </p:spTree>
    <p:extLst>
      <p:ext uri="{BB962C8B-B14F-4D97-AF65-F5344CB8AC3E}">
        <p14:creationId xmlns:p14="http://schemas.microsoft.com/office/powerpoint/2010/main" val="25291602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3A0F8E-000F-4CF4-B557-1CAEA90A8869}"/>
              </a:ext>
            </a:extLst>
          </p:cNvPr>
          <p:cNvSpPr>
            <a:spLocks noGrp="1"/>
          </p:cNvSpPr>
          <p:nvPr>
            <p:ph type="title"/>
          </p:nvPr>
        </p:nvSpPr>
        <p:spPr>
          <a:xfrm>
            <a:off x="2231136" y="190969"/>
            <a:ext cx="7729728" cy="1188720"/>
          </a:xfrm>
        </p:spPr>
        <p:txBody>
          <a:bodyPr/>
          <a:lstStyle/>
          <a:p>
            <a:r>
              <a:rPr lang="pl-PL" dirty="0"/>
              <a:t>Definicja i skrót</a:t>
            </a:r>
          </a:p>
        </p:txBody>
      </p:sp>
      <p:sp>
        <p:nvSpPr>
          <p:cNvPr id="3" name="Symbol zastępczy zawartości 2">
            <a:extLst>
              <a:ext uri="{FF2B5EF4-FFF2-40B4-BE49-F238E27FC236}">
                <a16:creationId xmlns:a16="http://schemas.microsoft.com/office/drawing/2014/main" id="{A34FEEB6-F64E-40E6-81DA-CEF74AABABB0}"/>
              </a:ext>
            </a:extLst>
          </p:cNvPr>
          <p:cNvSpPr>
            <a:spLocks noGrp="1"/>
          </p:cNvSpPr>
          <p:nvPr>
            <p:ph idx="1"/>
          </p:nvPr>
        </p:nvSpPr>
        <p:spPr>
          <a:xfrm>
            <a:off x="606669" y="1855177"/>
            <a:ext cx="11025553" cy="4607169"/>
          </a:xfrm>
        </p:spPr>
        <p:txBody>
          <a:bodyPr>
            <a:noAutofit/>
          </a:bodyPr>
          <a:lstStyle/>
          <a:p>
            <a:pPr marL="0" indent="0" algn="just">
              <a:buNone/>
            </a:pPr>
            <a:r>
              <a:rPr lang="pl-PL" sz="2600" dirty="0"/>
              <a:t>Art. 1 Ustawa określa:</a:t>
            </a:r>
          </a:p>
          <a:p>
            <a:pPr marL="0" indent="0" algn="just">
              <a:buNone/>
            </a:pPr>
            <a:r>
              <a:rPr lang="pl-PL" sz="2600" dirty="0"/>
              <a:t>1) zasady funkcjonowania Centralnej Informacji Emerytalnej, zwanej dalej ,,</a:t>
            </a:r>
            <a:r>
              <a:rPr lang="pl-PL" sz="2600" dirty="0" err="1"/>
              <a:t>CIE</a:t>
            </a:r>
            <a:r>
              <a:rPr lang="pl-PL" sz="2600" dirty="0"/>
              <a:t>'';</a:t>
            </a:r>
          </a:p>
          <a:p>
            <a:pPr marL="0" indent="0" algn="just">
              <a:buNone/>
            </a:pPr>
            <a:r>
              <a:rPr lang="pl-PL" sz="2600" dirty="0"/>
              <a:t>2) zasady dostępu do informacji emerytalnej;</a:t>
            </a:r>
          </a:p>
          <a:p>
            <a:pPr marL="0" indent="0" algn="just">
              <a:buNone/>
            </a:pPr>
            <a:r>
              <a:rPr lang="pl-PL" sz="2600" dirty="0"/>
              <a:t>3) warunki korzystania z usług elektronicznych świadczonych za pomocą </a:t>
            </a:r>
            <a:r>
              <a:rPr lang="pl-PL" sz="2600" dirty="0" err="1"/>
              <a:t>CIE</a:t>
            </a:r>
            <a:r>
              <a:rPr lang="pl-PL" sz="2600" dirty="0"/>
              <a:t>.</a:t>
            </a:r>
          </a:p>
          <a:p>
            <a:pPr marL="0" indent="0" algn="just">
              <a:buNone/>
            </a:pPr>
            <a:endParaRPr lang="pl-PL" sz="2600" dirty="0"/>
          </a:p>
          <a:p>
            <a:pPr marL="0" indent="0" algn="just">
              <a:buNone/>
            </a:pPr>
            <a:r>
              <a:rPr lang="pl-PL" sz="2600" dirty="0"/>
              <a:t>Art. 2 Użyte w ustawie określenia oznaczają:</a:t>
            </a:r>
          </a:p>
          <a:p>
            <a:pPr marL="0" indent="0" algn="just">
              <a:buNone/>
            </a:pPr>
            <a:r>
              <a:rPr lang="pl-PL" sz="2600" dirty="0"/>
              <a:t>1) </a:t>
            </a:r>
            <a:r>
              <a:rPr lang="pl-PL" sz="2600" dirty="0" err="1"/>
              <a:t>CIE</a:t>
            </a:r>
            <a:r>
              <a:rPr lang="pl-PL" sz="2600" dirty="0"/>
              <a:t> - zespół rozwiązań organizacyjno-technicznych umożliwiających zainteresowanemu dostęp do informacji emerytalnej i korzystanie z usług elektronicznych, na zasadach określonych w ustawie;</a:t>
            </a:r>
          </a:p>
        </p:txBody>
      </p:sp>
    </p:spTree>
    <p:extLst>
      <p:ext uri="{BB962C8B-B14F-4D97-AF65-F5344CB8AC3E}">
        <p14:creationId xmlns:p14="http://schemas.microsoft.com/office/powerpoint/2010/main" val="30365642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02D759-A85D-4FAC-9103-A393E7302369}"/>
              </a:ext>
            </a:extLst>
          </p:cNvPr>
          <p:cNvSpPr>
            <a:spLocks noGrp="1"/>
          </p:cNvSpPr>
          <p:nvPr>
            <p:ph type="title"/>
          </p:nvPr>
        </p:nvSpPr>
        <p:spPr/>
        <p:txBody>
          <a:bodyPr/>
          <a:lstStyle/>
          <a:p>
            <a:r>
              <a:rPr lang="pl-PL" dirty="0"/>
              <a:t>Definicje w aktach wykonawczych</a:t>
            </a:r>
          </a:p>
        </p:txBody>
      </p:sp>
      <p:sp>
        <p:nvSpPr>
          <p:cNvPr id="3" name="Symbol zastępczy zawartości 2">
            <a:extLst>
              <a:ext uri="{FF2B5EF4-FFF2-40B4-BE49-F238E27FC236}">
                <a16:creationId xmlns:a16="http://schemas.microsoft.com/office/drawing/2014/main" id="{519FD017-3B9A-44CD-AB7B-CFC1E7709AD3}"/>
              </a:ext>
            </a:extLst>
          </p:cNvPr>
          <p:cNvSpPr>
            <a:spLocks noGrp="1"/>
          </p:cNvSpPr>
          <p:nvPr>
            <p:ph idx="1"/>
          </p:nvPr>
        </p:nvSpPr>
        <p:spPr>
          <a:xfrm>
            <a:off x="975946" y="2699238"/>
            <a:ext cx="10216662" cy="3040789"/>
          </a:xfrm>
        </p:spPr>
        <p:txBody>
          <a:bodyPr>
            <a:normAutofit/>
          </a:bodyPr>
          <a:lstStyle/>
          <a:p>
            <a:pPr marL="0" indent="0" algn="just">
              <a:buNone/>
            </a:pPr>
            <a:r>
              <a:rPr lang="pl-PL" sz="2800" dirty="0"/>
              <a:t>W akcie normatywnym niższym rangą niż ustawa bez upoważnienia ustawowego nie formułuje się definicji ustalających znaczenie określeń ustawowych; w szczególności w akcie wykonawczym nie formułuje się definicji, które ustalałyby znaczenia określeń zawartych w ustawie upoważniającej.</a:t>
            </a:r>
          </a:p>
        </p:txBody>
      </p:sp>
      <p:sp>
        <p:nvSpPr>
          <p:cNvPr id="4" name="pole tekstowe 3">
            <a:extLst>
              <a:ext uri="{FF2B5EF4-FFF2-40B4-BE49-F238E27FC236}">
                <a16:creationId xmlns:a16="http://schemas.microsoft.com/office/drawing/2014/main" id="{F28174F3-9856-4456-91C4-5B639FDE6ECB}"/>
              </a:ext>
            </a:extLst>
          </p:cNvPr>
          <p:cNvSpPr txBox="1"/>
          <p:nvPr/>
        </p:nvSpPr>
        <p:spPr>
          <a:xfrm>
            <a:off x="10506808" y="6251331"/>
            <a:ext cx="1371600" cy="369332"/>
          </a:xfrm>
          <a:prstGeom prst="rect">
            <a:avLst/>
          </a:prstGeom>
          <a:noFill/>
        </p:spPr>
        <p:txBody>
          <a:bodyPr wrap="square" rtlCol="0">
            <a:spAutoFit/>
          </a:bodyPr>
          <a:lstStyle/>
          <a:p>
            <a:r>
              <a:rPr lang="pl-PL" dirty="0"/>
              <a:t>§ 149 </a:t>
            </a:r>
            <a:r>
              <a:rPr lang="pl-PL" dirty="0" err="1"/>
              <a:t>ZTP</a:t>
            </a:r>
            <a:endParaRPr lang="pl-PL" dirty="0"/>
          </a:p>
        </p:txBody>
      </p:sp>
    </p:spTree>
    <p:extLst>
      <p:ext uri="{BB962C8B-B14F-4D97-AF65-F5344CB8AC3E}">
        <p14:creationId xmlns:p14="http://schemas.microsoft.com/office/powerpoint/2010/main" val="1785442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87356D-54D6-4E1C-862A-BD911B9577D8}"/>
              </a:ext>
            </a:extLst>
          </p:cNvPr>
          <p:cNvSpPr>
            <a:spLocks noGrp="1"/>
          </p:cNvSpPr>
          <p:nvPr>
            <p:ph type="title"/>
          </p:nvPr>
        </p:nvSpPr>
        <p:spPr/>
        <p:txBody>
          <a:bodyPr/>
          <a:lstStyle/>
          <a:p>
            <a:r>
              <a:rPr lang="pl-PL" dirty="0"/>
              <a:t>Sposoby dokonywania wykładni prawa</a:t>
            </a:r>
          </a:p>
        </p:txBody>
      </p:sp>
      <p:sp>
        <p:nvSpPr>
          <p:cNvPr id="3" name="Symbol zastępczy zawartości 2">
            <a:extLst>
              <a:ext uri="{FF2B5EF4-FFF2-40B4-BE49-F238E27FC236}">
                <a16:creationId xmlns:a16="http://schemas.microsoft.com/office/drawing/2014/main" id="{E761E065-56AA-4EBB-87F8-4A3DD7AA92ED}"/>
              </a:ext>
            </a:extLst>
          </p:cNvPr>
          <p:cNvSpPr>
            <a:spLocks noGrp="1"/>
          </p:cNvSpPr>
          <p:nvPr>
            <p:ph idx="1"/>
          </p:nvPr>
        </p:nvSpPr>
        <p:spPr/>
        <p:txBody>
          <a:bodyPr>
            <a:normAutofit/>
          </a:bodyPr>
          <a:lstStyle/>
          <a:p>
            <a:pPr>
              <a:buFont typeface="Wingdings" panose="05000000000000000000" pitchFamily="2" charset="2"/>
              <a:buChar char="v"/>
            </a:pPr>
            <a:r>
              <a:rPr lang="pl-PL" sz="3600" dirty="0"/>
              <a:t> wykładnia językowa</a:t>
            </a:r>
          </a:p>
          <a:p>
            <a:pPr>
              <a:buFont typeface="Wingdings" panose="05000000000000000000" pitchFamily="2" charset="2"/>
              <a:buChar char="v"/>
            </a:pPr>
            <a:r>
              <a:rPr lang="pl-PL" sz="3600" dirty="0"/>
              <a:t> wykładnia systemowa</a:t>
            </a:r>
          </a:p>
          <a:p>
            <a:pPr>
              <a:buFont typeface="Wingdings" panose="05000000000000000000" pitchFamily="2" charset="2"/>
              <a:buChar char="v"/>
            </a:pPr>
            <a:r>
              <a:rPr lang="pl-PL" sz="3600" dirty="0"/>
              <a:t> wykładnia funkcjonalna</a:t>
            </a:r>
          </a:p>
        </p:txBody>
      </p:sp>
    </p:spTree>
    <p:extLst>
      <p:ext uri="{BB962C8B-B14F-4D97-AF65-F5344CB8AC3E}">
        <p14:creationId xmlns:p14="http://schemas.microsoft.com/office/powerpoint/2010/main" val="2610801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8DFED5-DCCF-4A27-A7ED-C2E9E4BEB15B}"/>
              </a:ext>
            </a:extLst>
          </p:cNvPr>
          <p:cNvSpPr>
            <a:spLocks noGrp="1"/>
          </p:cNvSpPr>
          <p:nvPr>
            <p:ph type="title"/>
          </p:nvPr>
        </p:nvSpPr>
        <p:spPr>
          <a:xfrm>
            <a:off x="2231136" y="103046"/>
            <a:ext cx="7729728" cy="1188720"/>
          </a:xfrm>
        </p:spPr>
        <p:txBody>
          <a:bodyPr/>
          <a:lstStyle/>
          <a:p>
            <a:r>
              <a:rPr lang="pl-PL" dirty="0"/>
              <a:t>Ustawa z dnia 29 lipca 2005 r. o przeciwdziałaniu narkomanii</a:t>
            </a:r>
          </a:p>
        </p:txBody>
      </p:sp>
      <p:sp>
        <p:nvSpPr>
          <p:cNvPr id="3" name="Symbol zastępczy zawartości 2">
            <a:extLst>
              <a:ext uri="{FF2B5EF4-FFF2-40B4-BE49-F238E27FC236}">
                <a16:creationId xmlns:a16="http://schemas.microsoft.com/office/drawing/2014/main" id="{94C34AEB-2CC6-4752-8DCA-25D51467D396}"/>
              </a:ext>
            </a:extLst>
          </p:cNvPr>
          <p:cNvSpPr>
            <a:spLocks noGrp="1"/>
          </p:cNvSpPr>
          <p:nvPr>
            <p:ph idx="1"/>
          </p:nvPr>
        </p:nvSpPr>
        <p:spPr>
          <a:xfrm>
            <a:off x="140677" y="1433146"/>
            <a:ext cx="11878408" cy="5240216"/>
          </a:xfrm>
        </p:spPr>
        <p:txBody>
          <a:bodyPr>
            <a:normAutofit lnSpcReduction="10000"/>
          </a:bodyPr>
          <a:lstStyle/>
          <a:p>
            <a:pPr marL="0" indent="0" algn="just">
              <a:buNone/>
            </a:pPr>
            <a:r>
              <a:rPr lang="pl-PL" sz="2000" dirty="0"/>
              <a:t>Art. 4. Użyte w ustawie określenia oznaczają:[…] </a:t>
            </a:r>
          </a:p>
          <a:p>
            <a:pPr marL="0" indent="0" algn="just">
              <a:buNone/>
            </a:pPr>
            <a:r>
              <a:rPr lang="pl-PL" sz="2000" dirty="0"/>
              <a:t>25) substancja psychotropowa - substancje: </a:t>
            </a:r>
          </a:p>
          <a:p>
            <a:pPr marL="0" indent="0" algn="just">
              <a:buNone/>
            </a:pPr>
            <a:r>
              <a:rPr lang="pl-PL" sz="2000" dirty="0"/>
              <a:t>a) objęte zakresem stosowania Konwencji Narodów Zjednoczonych o substancjach psychotropowych z 1971 r.,</a:t>
            </a:r>
          </a:p>
          <a:p>
            <a:pPr marL="0" indent="0" algn="just">
              <a:buNone/>
            </a:pPr>
            <a:r>
              <a:rPr lang="pl-PL" sz="2000" dirty="0"/>
              <a:t>b) wymienione w załączniku do decyzji ramowej Rady 2004/757/</a:t>
            </a:r>
            <a:r>
              <a:rPr lang="pl-PL" sz="2000" dirty="0" err="1"/>
              <a:t>WSiSW</a:t>
            </a:r>
            <a:r>
              <a:rPr lang="pl-PL" sz="2000" dirty="0"/>
              <a:t> z dnia 25 października 2004 r. ustanawiającej minimalne przepisy określające znamiona przestępstw i kar w dziedzinie nielegalnego handlu narkotykami, poddane środkom kontroli i sankcjom karnym takim samym jak substancje, o których mowa w lit. a, </a:t>
            </a:r>
          </a:p>
          <a:p>
            <a:pPr marL="0" indent="0" algn="just">
              <a:buNone/>
            </a:pPr>
            <a:r>
              <a:rPr lang="pl-PL" sz="2000" dirty="0"/>
              <a:t>c) pochodzenia naturalnego lub syntetycznego, w formie czystej lub w formie preparatu, działające na ośrodkowy układ nerwowy, inne niż określone w lit. a i b, ale o podobnej do nich budowie chemicznej lub działaniu, stwarzające zgodnie z rekomendacją Zespołu do spraw oceny ryzyka zagrożeń dla zdrowia lub życia ludzi związanych z używaniem nowych substancji psychoaktywnych, o której mowa w art. </a:t>
            </a:r>
            <a:r>
              <a:rPr lang="pl-PL" sz="2000" dirty="0" err="1"/>
              <a:t>18b</a:t>
            </a:r>
            <a:r>
              <a:rPr lang="pl-PL" sz="2000" dirty="0"/>
              <a:t> ust. 1 pkt 3, takie same zagrożenia dla zdrowia publicznego lub zagrożenia społeczne, jak zagrożenia stwarzane przez te substancje, </a:t>
            </a:r>
          </a:p>
          <a:p>
            <a:pPr marL="0" indent="0" algn="just">
              <a:buNone/>
            </a:pPr>
            <a:r>
              <a:rPr lang="pl-PL" sz="2000" dirty="0"/>
              <a:t>d) inne niż wymienione w lit. a-c, które na podstawie przepisów ustawy obowiązujących przed dniem wejścia w życie ustawy z dnia 20 lipca 2018 r. o zmianie ustawy o przeciwdziałaniu narkomanii oraz ustawy o Państwowej Inspekcji Sanitarnej, były objęte wykazem substancji psychotropowych </a:t>
            </a:r>
          </a:p>
          <a:p>
            <a:pPr marL="0" indent="0" algn="just">
              <a:buNone/>
            </a:pPr>
            <a:r>
              <a:rPr lang="pl-PL" sz="2000" dirty="0"/>
              <a:t>- określone w przepisach wydanych na podstawie art. </a:t>
            </a:r>
            <a:r>
              <a:rPr lang="pl-PL" sz="2000" dirty="0" err="1"/>
              <a:t>44f</a:t>
            </a:r>
            <a:r>
              <a:rPr lang="pl-PL" sz="2000" dirty="0"/>
              <a:t> pkt 1; </a:t>
            </a:r>
          </a:p>
          <a:p>
            <a:endParaRPr lang="pl-PL" dirty="0"/>
          </a:p>
        </p:txBody>
      </p:sp>
    </p:spTree>
    <p:extLst>
      <p:ext uri="{BB962C8B-B14F-4D97-AF65-F5344CB8AC3E}">
        <p14:creationId xmlns:p14="http://schemas.microsoft.com/office/powerpoint/2010/main" val="84916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E8BB38-E6CA-4206-8B52-89591BA5F784}"/>
              </a:ext>
            </a:extLst>
          </p:cNvPr>
          <p:cNvSpPr>
            <a:spLocks noGrp="1"/>
          </p:cNvSpPr>
          <p:nvPr>
            <p:ph type="title"/>
          </p:nvPr>
        </p:nvSpPr>
        <p:spPr>
          <a:xfrm>
            <a:off x="2231136" y="217346"/>
            <a:ext cx="7729728" cy="1188720"/>
          </a:xfrm>
        </p:spPr>
        <p:txBody>
          <a:bodyPr/>
          <a:lstStyle/>
          <a:p>
            <a:r>
              <a:rPr lang="pl-PL" dirty="0"/>
              <a:t>Ustawa z dnia 29 lipca 2005 r. o przeciwdziałaniu narkomanii</a:t>
            </a:r>
          </a:p>
        </p:txBody>
      </p:sp>
      <p:sp>
        <p:nvSpPr>
          <p:cNvPr id="3" name="Symbol zastępczy zawartości 2">
            <a:extLst>
              <a:ext uri="{FF2B5EF4-FFF2-40B4-BE49-F238E27FC236}">
                <a16:creationId xmlns:a16="http://schemas.microsoft.com/office/drawing/2014/main" id="{4F465B46-909E-491B-95DC-C01DE1F52293}"/>
              </a:ext>
            </a:extLst>
          </p:cNvPr>
          <p:cNvSpPr>
            <a:spLocks noGrp="1"/>
          </p:cNvSpPr>
          <p:nvPr>
            <p:ph idx="1"/>
          </p:nvPr>
        </p:nvSpPr>
        <p:spPr>
          <a:xfrm>
            <a:off x="545123" y="2009261"/>
            <a:ext cx="11087099" cy="4439679"/>
          </a:xfrm>
        </p:spPr>
        <p:txBody>
          <a:bodyPr>
            <a:normAutofit/>
          </a:bodyPr>
          <a:lstStyle/>
          <a:p>
            <a:pPr marL="0" indent="0">
              <a:buNone/>
            </a:pPr>
            <a:r>
              <a:rPr lang="pl-PL" sz="2800" dirty="0"/>
              <a:t>Art. </a:t>
            </a:r>
            <a:r>
              <a:rPr lang="pl-PL" sz="2800" dirty="0" err="1"/>
              <a:t>44f</a:t>
            </a:r>
            <a:r>
              <a:rPr lang="pl-PL" sz="2800" dirty="0"/>
              <a:t>. Minister właściwy do spraw zdrowia określi, w drodze rozporządzenia:</a:t>
            </a:r>
          </a:p>
          <a:p>
            <a:pPr marL="0" indent="0">
              <a:buNone/>
            </a:pPr>
            <a:r>
              <a:rPr lang="pl-PL" sz="2800" dirty="0"/>
              <a:t>1) wykaz substancji psychotropowych z podziałem na grupy, o których mowa w art. 32, </a:t>
            </a:r>
          </a:p>
          <a:p>
            <a:endParaRPr lang="pl-PL" sz="2800" dirty="0"/>
          </a:p>
          <a:p>
            <a:pPr marL="0" indent="0">
              <a:buNone/>
            </a:pPr>
            <a:r>
              <a:rPr lang="pl-PL" sz="2800" dirty="0"/>
              <a:t>Art. 32. 1. Substancje psychotropowe dzieli się na grupy I-P, II-P, III-P i IV-P w zależności od stopnia ryzyka powstania uzależnienia w przypadku używania ich w celach innych niż medyczne oraz zakresu ich stosowania w celach medycznych.</a:t>
            </a:r>
          </a:p>
          <a:p>
            <a:endParaRPr lang="pl-PL" dirty="0"/>
          </a:p>
        </p:txBody>
      </p:sp>
    </p:spTree>
    <p:extLst>
      <p:ext uri="{BB962C8B-B14F-4D97-AF65-F5344CB8AC3E}">
        <p14:creationId xmlns:p14="http://schemas.microsoft.com/office/powerpoint/2010/main" val="249716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B130A7-2895-48DA-8088-F2EB888BA6F6}"/>
              </a:ext>
            </a:extLst>
          </p:cNvPr>
          <p:cNvSpPr>
            <a:spLocks noGrp="1"/>
          </p:cNvSpPr>
          <p:nvPr>
            <p:ph type="title"/>
          </p:nvPr>
        </p:nvSpPr>
        <p:spPr>
          <a:xfrm>
            <a:off x="1075267" y="219625"/>
            <a:ext cx="9575799" cy="533908"/>
          </a:xfrm>
        </p:spPr>
        <p:txBody>
          <a:bodyPr>
            <a:normAutofit fontScale="90000"/>
          </a:bodyPr>
          <a:lstStyle/>
          <a:p>
            <a:br>
              <a:rPr lang="pl-PL" b="1" dirty="0"/>
            </a:br>
            <a:br>
              <a:rPr lang="pl-PL" b="1" dirty="0"/>
            </a:br>
            <a:r>
              <a:rPr lang="pl-PL" b="1" dirty="0"/>
              <a:t>Ustawa </a:t>
            </a:r>
            <a:r>
              <a:rPr lang="pl-PL" dirty="0"/>
              <a:t>z dnia 14 grudnia 2012 r. </a:t>
            </a:r>
            <a:r>
              <a:rPr lang="pl-PL" b="1" dirty="0"/>
              <a:t>o odpadach</a:t>
            </a:r>
            <a:br>
              <a:rPr lang="pl-PL" dirty="0"/>
            </a:br>
            <a:br>
              <a:rPr lang="pl-PL" dirty="0"/>
            </a:br>
            <a:endParaRPr lang="pl-PL" dirty="0"/>
          </a:p>
        </p:txBody>
      </p:sp>
      <p:sp>
        <p:nvSpPr>
          <p:cNvPr id="3" name="Symbol zastępczy zawartości 2">
            <a:extLst>
              <a:ext uri="{FF2B5EF4-FFF2-40B4-BE49-F238E27FC236}">
                <a16:creationId xmlns:a16="http://schemas.microsoft.com/office/drawing/2014/main" id="{883DCBC7-0E48-4CB4-88B6-CF84206A73F7}"/>
              </a:ext>
            </a:extLst>
          </p:cNvPr>
          <p:cNvSpPr>
            <a:spLocks noGrp="1"/>
          </p:cNvSpPr>
          <p:nvPr>
            <p:ph idx="1"/>
          </p:nvPr>
        </p:nvSpPr>
        <p:spPr>
          <a:xfrm>
            <a:off x="228600" y="855133"/>
            <a:ext cx="11709400" cy="5867399"/>
          </a:xfrm>
        </p:spPr>
        <p:txBody>
          <a:bodyPr>
            <a:normAutofit lnSpcReduction="10000"/>
          </a:bodyPr>
          <a:lstStyle/>
          <a:p>
            <a:pPr marL="0" indent="0" algn="just">
              <a:buNone/>
            </a:pPr>
            <a:r>
              <a:rPr lang="pl-PL" sz="2200" dirty="0"/>
              <a:t>Art. 24. 1. Transport odpadów odbywa się zgodnie z wymaganiami w zakresie ochrony środowiska oraz bezpieczeństwa życia i zdrowia ludzi, w szczególności w sposób uwzględniający właściwości chemiczne i fizyczne odpadów, w tym stan skupienia, oraz zagrożenia, które mogą powodować odpady, w tym zgodnie z wymaganiami określonymi w przepisach wydanych na podstawie ust. 7.</a:t>
            </a:r>
          </a:p>
          <a:p>
            <a:pPr marL="0" indent="0" algn="just">
              <a:buNone/>
            </a:pPr>
            <a:r>
              <a:rPr lang="pl-PL" sz="2200" dirty="0"/>
              <a:t>2. Transport odpadów niebezpiecznych stanowiących towary niebezpieczne w rozumieniu art. 2 pkt 4 ustawy z dnia 19 sierpnia 2011 r. o przewozie towarów niebezpiecznych odbywa się z zachowaniem przepisów o transporcie towarów niebezpiecznych.</a:t>
            </a:r>
          </a:p>
          <a:p>
            <a:pPr marL="0" indent="0" algn="just">
              <a:buNone/>
            </a:pPr>
            <a:r>
              <a:rPr lang="pl-PL" sz="2200" dirty="0"/>
              <a:t>3. Zlecający usługę transportu odpadów jest obowiązany wskazać transportującemu odpady wykonującemu usługę transportu odpadów miejsce przeznaczenia odpadów oraz posiadacza odpadów, do którego należy dostarczyć odpady. […]</a:t>
            </a:r>
          </a:p>
          <a:p>
            <a:pPr marL="0" indent="0" algn="just">
              <a:buNone/>
            </a:pPr>
            <a:r>
              <a:rPr lang="pl-PL" sz="2200" dirty="0"/>
              <a:t>6. Środki transportu odpadów są oznakowane w sposób zgodny z przepisami wydanymi na podstawie ust. 7.</a:t>
            </a:r>
          </a:p>
          <a:p>
            <a:pPr marL="0" indent="0" algn="just">
              <a:buNone/>
            </a:pPr>
            <a:r>
              <a:rPr lang="pl-PL" sz="2200" dirty="0"/>
              <a:t>7. Minister właściwy do spraw klimatu w porozumieniu z ministrem właściwym do spraw transportu oraz ministrem właściwym do spraw żeglugi śródlądowej </a:t>
            </a:r>
            <a:r>
              <a:rPr lang="pl-PL" sz="2200" u="sng" dirty="0"/>
              <a:t>określi, w drodze rozporządzenia</a:t>
            </a:r>
            <a:r>
              <a:rPr lang="pl-PL" sz="2200" dirty="0"/>
              <a:t>, szczegółowe wymagania dla transportu odpadów, w tym dla środków transportu i sposobu transportowania, oraz oznakowanie środków transportu, biorąc pod uwagę właściwości odpadów i ich wpływ na środowisko oraz bezpieczeństwo życia i zdrowia ludzi.</a:t>
            </a:r>
          </a:p>
          <a:p>
            <a:endParaRPr lang="pl-PL" dirty="0"/>
          </a:p>
        </p:txBody>
      </p:sp>
    </p:spTree>
    <p:extLst>
      <p:ext uri="{BB962C8B-B14F-4D97-AF65-F5344CB8AC3E}">
        <p14:creationId xmlns:p14="http://schemas.microsoft.com/office/powerpoint/2010/main" val="20641414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447681-6B12-48DE-A34E-F80FFD256E49}"/>
              </a:ext>
            </a:extLst>
          </p:cNvPr>
          <p:cNvSpPr>
            <a:spLocks noGrp="1"/>
          </p:cNvSpPr>
          <p:nvPr>
            <p:ph type="title"/>
          </p:nvPr>
        </p:nvSpPr>
        <p:spPr>
          <a:xfrm>
            <a:off x="1524000" y="185411"/>
            <a:ext cx="8991600" cy="1645920"/>
          </a:xfrm>
        </p:spPr>
        <p:txBody>
          <a:bodyPr>
            <a:normAutofit fontScale="90000"/>
          </a:bodyPr>
          <a:lstStyle/>
          <a:p>
            <a:br>
              <a:rPr lang="pl-PL" b="1" dirty="0"/>
            </a:br>
            <a:r>
              <a:rPr lang="pl-PL" b="1" dirty="0"/>
              <a:t>Ustawa </a:t>
            </a:r>
            <a:r>
              <a:rPr lang="pl-PL" dirty="0"/>
              <a:t>z dnia 14 grudnia 2016 r. </a:t>
            </a:r>
            <a:r>
              <a:rPr lang="pl-PL" b="1" dirty="0"/>
              <a:t>Prawo oświatowe</a:t>
            </a:r>
            <a:br>
              <a:rPr lang="pl-PL" dirty="0"/>
            </a:br>
            <a:endParaRPr lang="pl-PL" dirty="0"/>
          </a:p>
        </p:txBody>
      </p:sp>
      <p:sp>
        <p:nvSpPr>
          <p:cNvPr id="3" name="Symbol zastępczy tekstu 2">
            <a:extLst>
              <a:ext uri="{FF2B5EF4-FFF2-40B4-BE49-F238E27FC236}">
                <a16:creationId xmlns:a16="http://schemas.microsoft.com/office/drawing/2014/main" id="{D7EFFB78-523C-4170-9638-354AE7D916A9}"/>
              </a:ext>
            </a:extLst>
          </p:cNvPr>
          <p:cNvSpPr>
            <a:spLocks noGrp="1"/>
          </p:cNvSpPr>
          <p:nvPr>
            <p:ph type="body" idx="1"/>
          </p:nvPr>
        </p:nvSpPr>
        <p:spPr>
          <a:xfrm>
            <a:off x="1524000" y="2041065"/>
            <a:ext cx="8991599" cy="4546002"/>
          </a:xfrm>
        </p:spPr>
        <p:txBody>
          <a:bodyPr>
            <a:normAutofit/>
          </a:bodyPr>
          <a:lstStyle/>
          <a:p>
            <a:pPr algn="just"/>
            <a:endParaRPr lang="pl-PL" sz="2800" dirty="0"/>
          </a:p>
          <a:p>
            <a:pPr algn="just"/>
            <a:r>
              <a:rPr lang="pl-PL" sz="2800" dirty="0"/>
              <a:t>Art. 4. Ilekroć w dalszych przepisach jest mowa bez bliższego określenia o:</a:t>
            </a:r>
          </a:p>
          <a:p>
            <a:pPr algn="just"/>
            <a:r>
              <a:rPr lang="pl-PL" sz="2800" dirty="0"/>
              <a:t>1) szkole - należy przez to rozumieć także przedszkole;</a:t>
            </a:r>
          </a:p>
          <a:p>
            <a:endParaRPr lang="pl-PL" dirty="0"/>
          </a:p>
        </p:txBody>
      </p:sp>
    </p:spTree>
    <p:extLst>
      <p:ext uri="{BB962C8B-B14F-4D97-AF65-F5344CB8AC3E}">
        <p14:creationId xmlns:p14="http://schemas.microsoft.com/office/powerpoint/2010/main" val="18402813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D52D1E-95E3-4482-BD99-D6FAB17033EA}"/>
              </a:ext>
            </a:extLst>
          </p:cNvPr>
          <p:cNvSpPr>
            <a:spLocks noGrp="1"/>
          </p:cNvSpPr>
          <p:nvPr>
            <p:ph type="title"/>
          </p:nvPr>
        </p:nvSpPr>
        <p:spPr/>
        <p:txBody>
          <a:bodyPr>
            <a:normAutofit fontScale="90000"/>
          </a:bodyPr>
          <a:lstStyle/>
          <a:p>
            <a:r>
              <a:rPr lang="pl-PL" b="1" dirty="0"/>
              <a:t>Ustawa </a:t>
            </a:r>
            <a:r>
              <a:rPr lang="pl-PL" dirty="0"/>
              <a:t>z dnia 5 lipca 2018 r. </a:t>
            </a:r>
            <a:r>
              <a:rPr lang="pl-PL" b="1" dirty="0"/>
              <a:t>o krajowym systemie </a:t>
            </a:r>
            <a:r>
              <a:rPr lang="pl-PL" b="1" dirty="0" err="1"/>
              <a:t>cyberbezpieczeństwa</a:t>
            </a:r>
            <a:endParaRPr lang="pl-PL" dirty="0"/>
          </a:p>
        </p:txBody>
      </p:sp>
      <p:sp>
        <p:nvSpPr>
          <p:cNvPr id="3" name="Symbol zastępczy zawartości 2">
            <a:extLst>
              <a:ext uri="{FF2B5EF4-FFF2-40B4-BE49-F238E27FC236}">
                <a16:creationId xmlns:a16="http://schemas.microsoft.com/office/drawing/2014/main" id="{5FD5254A-CCCD-4F59-918A-94A1D67CF5D7}"/>
              </a:ext>
            </a:extLst>
          </p:cNvPr>
          <p:cNvSpPr>
            <a:spLocks noGrp="1"/>
          </p:cNvSpPr>
          <p:nvPr>
            <p:ph idx="1"/>
          </p:nvPr>
        </p:nvSpPr>
        <p:spPr/>
        <p:txBody>
          <a:bodyPr>
            <a:normAutofit/>
          </a:bodyPr>
          <a:lstStyle/>
          <a:p>
            <a:pPr marL="0" indent="0" algn="just">
              <a:buNone/>
            </a:pPr>
            <a:r>
              <a:rPr lang="pl-PL" sz="2800" dirty="0"/>
              <a:t>3) </a:t>
            </a:r>
            <a:r>
              <a:rPr lang="pl-PL" sz="2800" dirty="0" err="1"/>
              <a:t>CSIRT</a:t>
            </a:r>
            <a:r>
              <a:rPr lang="pl-PL" sz="2800" dirty="0"/>
              <a:t> </a:t>
            </a:r>
            <a:r>
              <a:rPr lang="pl-PL" sz="2800" dirty="0" err="1"/>
              <a:t>NASK</a:t>
            </a:r>
            <a:r>
              <a:rPr lang="pl-PL" sz="2800" dirty="0"/>
              <a:t> - Zespół Reagowania na Incydenty Bezpieczeństwa Komputerowego działający na poziomie krajowym, prowadzony przez Naukową i Akademicką Sieć Komputerową - Państwowy Instytut Badawczy;</a:t>
            </a:r>
          </a:p>
        </p:txBody>
      </p:sp>
    </p:spTree>
    <p:extLst>
      <p:ext uri="{BB962C8B-B14F-4D97-AF65-F5344CB8AC3E}">
        <p14:creationId xmlns:p14="http://schemas.microsoft.com/office/powerpoint/2010/main" val="24032659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3A0A75-4B1D-44E6-8007-1B33ED81B764}"/>
              </a:ext>
            </a:extLst>
          </p:cNvPr>
          <p:cNvSpPr>
            <a:spLocks noGrp="1"/>
          </p:cNvSpPr>
          <p:nvPr>
            <p:ph type="title"/>
          </p:nvPr>
        </p:nvSpPr>
        <p:spPr/>
        <p:txBody>
          <a:bodyPr>
            <a:normAutofit fontScale="90000"/>
          </a:bodyPr>
          <a:lstStyle/>
          <a:p>
            <a:br>
              <a:rPr lang="pl-PL" b="1" dirty="0"/>
            </a:br>
            <a:r>
              <a:rPr lang="pl-PL" b="1" dirty="0"/>
              <a:t>Ustawa </a:t>
            </a:r>
            <a:r>
              <a:rPr lang="pl-PL" dirty="0"/>
              <a:t>z dnia 23 listopada 2012 r. - </a:t>
            </a:r>
            <a:r>
              <a:rPr lang="pl-PL" b="1" dirty="0"/>
              <a:t>Prawo pocztowe</a:t>
            </a:r>
            <a:br>
              <a:rPr lang="pl-PL" dirty="0"/>
            </a:br>
            <a:endParaRPr lang="pl-PL" dirty="0"/>
          </a:p>
        </p:txBody>
      </p:sp>
      <p:sp>
        <p:nvSpPr>
          <p:cNvPr id="3" name="Symbol zastępczy zawartości 2">
            <a:extLst>
              <a:ext uri="{FF2B5EF4-FFF2-40B4-BE49-F238E27FC236}">
                <a16:creationId xmlns:a16="http://schemas.microsoft.com/office/drawing/2014/main" id="{DE792A1A-55B5-4DA3-8458-11B28AE64EC2}"/>
              </a:ext>
            </a:extLst>
          </p:cNvPr>
          <p:cNvSpPr>
            <a:spLocks noGrp="1"/>
          </p:cNvSpPr>
          <p:nvPr>
            <p:ph idx="1"/>
          </p:nvPr>
        </p:nvSpPr>
        <p:spPr/>
        <p:txBody>
          <a:bodyPr>
            <a:normAutofit/>
          </a:bodyPr>
          <a:lstStyle/>
          <a:p>
            <a:pPr marL="0" indent="0" algn="just">
              <a:buNone/>
            </a:pPr>
            <a:r>
              <a:rPr lang="pl-PL" sz="2400" dirty="0"/>
              <a:t>Art. 10. </a:t>
            </a:r>
            <a:r>
              <a:rPr lang="pl-PL" sz="2400" u="sng" dirty="0"/>
              <a:t>Operator pocztowy </a:t>
            </a:r>
            <a:r>
              <a:rPr lang="pl-PL" sz="2400" dirty="0"/>
              <a:t>jest obowiązany złożyć do Prezesa </a:t>
            </a:r>
            <a:r>
              <a:rPr lang="pl-PL" sz="2400" dirty="0" err="1"/>
              <a:t>UKE</a:t>
            </a:r>
            <a:r>
              <a:rPr lang="pl-PL" sz="2400" dirty="0"/>
              <a:t> pisemne zgłoszenie:</a:t>
            </a:r>
          </a:p>
          <a:p>
            <a:pPr marL="0" indent="0" algn="just">
              <a:buNone/>
            </a:pPr>
            <a:r>
              <a:rPr lang="pl-PL" sz="2400" dirty="0"/>
              <a:t>1) zmiany przewidywanej daty rozpoczęcia działalności pocztowej;</a:t>
            </a:r>
          </a:p>
          <a:p>
            <a:pPr marL="0" indent="0" algn="just">
              <a:buNone/>
            </a:pPr>
            <a:r>
              <a:rPr lang="pl-PL" sz="2400" dirty="0"/>
              <a:t>2) zmiany danych w zakresie objętym wnioskiem o wpis do rejestru, w terminie 14 dni od dnia jej zaistnienia;</a:t>
            </a:r>
          </a:p>
        </p:txBody>
      </p:sp>
    </p:spTree>
    <p:extLst>
      <p:ext uri="{BB962C8B-B14F-4D97-AF65-F5344CB8AC3E}">
        <p14:creationId xmlns:p14="http://schemas.microsoft.com/office/powerpoint/2010/main" val="29822176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1AFB8E-28E7-4981-AD17-63EA7746F832}"/>
              </a:ext>
            </a:extLst>
          </p:cNvPr>
          <p:cNvSpPr>
            <a:spLocks noGrp="1"/>
          </p:cNvSpPr>
          <p:nvPr>
            <p:ph type="title"/>
          </p:nvPr>
        </p:nvSpPr>
        <p:spPr/>
        <p:txBody>
          <a:bodyPr>
            <a:normAutofit/>
          </a:bodyPr>
          <a:lstStyle/>
          <a:p>
            <a:r>
              <a:rPr lang="pl-PL" b="1" dirty="0"/>
              <a:t>Ustawa </a:t>
            </a:r>
            <a:r>
              <a:rPr lang="pl-PL" dirty="0"/>
              <a:t>z dnia 23 listopada 2012 r. - </a:t>
            </a:r>
            <a:r>
              <a:rPr lang="pl-PL" b="1" dirty="0"/>
              <a:t>Prawo pocztowe</a:t>
            </a:r>
            <a:endParaRPr lang="pl-PL" dirty="0"/>
          </a:p>
        </p:txBody>
      </p:sp>
      <p:sp>
        <p:nvSpPr>
          <p:cNvPr id="3" name="Symbol zastępczy zawartości 2">
            <a:extLst>
              <a:ext uri="{FF2B5EF4-FFF2-40B4-BE49-F238E27FC236}">
                <a16:creationId xmlns:a16="http://schemas.microsoft.com/office/drawing/2014/main" id="{8E58A617-69BD-4B13-9E0D-CE49E8FEB4C9}"/>
              </a:ext>
            </a:extLst>
          </p:cNvPr>
          <p:cNvSpPr>
            <a:spLocks noGrp="1"/>
          </p:cNvSpPr>
          <p:nvPr>
            <p:ph idx="1"/>
          </p:nvPr>
        </p:nvSpPr>
        <p:spPr/>
        <p:txBody>
          <a:bodyPr>
            <a:normAutofit/>
          </a:bodyPr>
          <a:lstStyle/>
          <a:p>
            <a:pPr marL="0" indent="0" algn="just">
              <a:buNone/>
            </a:pPr>
            <a:r>
              <a:rPr lang="pl-PL" sz="2400" dirty="0"/>
              <a:t>art. 3. Użyte w ustawie określenia oznaczają:</a:t>
            </a:r>
          </a:p>
          <a:p>
            <a:pPr marL="0" indent="0" algn="just">
              <a:buNone/>
            </a:pPr>
            <a:r>
              <a:rPr lang="pl-PL" sz="2400" dirty="0"/>
              <a:t>12) operator pocztowy - przedsiębiorcę uprawnionego do wykonywania działalności pocztowej, na podstawie wpisu do rejestru operatorów pocztowych</a:t>
            </a:r>
          </a:p>
        </p:txBody>
      </p:sp>
    </p:spTree>
    <p:extLst>
      <p:ext uri="{BB962C8B-B14F-4D97-AF65-F5344CB8AC3E}">
        <p14:creationId xmlns:p14="http://schemas.microsoft.com/office/powerpoint/2010/main" val="14474083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CB65C1-FC75-4B1C-BEDF-1E35997705B0}"/>
              </a:ext>
            </a:extLst>
          </p:cNvPr>
          <p:cNvSpPr>
            <a:spLocks noGrp="1"/>
          </p:cNvSpPr>
          <p:nvPr>
            <p:ph type="title"/>
          </p:nvPr>
        </p:nvSpPr>
        <p:spPr/>
        <p:txBody>
          <a:bodyPr/>
          <a:lstStyle/>
          <a:p>
            <a:r>
              <a:rPr lang="pl-PL" b="1" dirty="0"/>
              <a:t>Ustawa </a:t>
            </a:r>
            <a:r>
              <a:rPr lang="pl-PL" dirty="0"/>
              <a:t>z dnia 23 listopada 2012 r. - </a:t>
            </a:r>
            <a:r>
              <a:rPr lang="pl-PL" b="1" dirty="0"/>
              <a:t>Prawo pocztowe</a:t>
            </a:r>
            <a:endParaRPr lang="pl-PL" dirty="0"/>
          </a:p>
        </p:txBody>
      </p:sp>
      <p:sp>
        <p:nvSpPr>
          <p:cNvPr id="3" name="Symbol zastępczy zawartości 2">
            <a:extLst>
              <a:ext uri="{FF2B5EF4-FFF2-40B4-BE49-F238E27FC236}">
                <a16:creationId xmlns:a16="http://schemas.microsoft.com/office/drawing/2014/main" id="{EEDC0865-E277-4993-97ED-5C8C5C3F74BE}"/>
              </a:ext>
            </a:extLst>
          </p:cNvPr>
          <p:cNvSpPr>
            <a:spLocks noGrp="1"/>
          </p:cNvSpPr>
          <p:nvPr>
            <p:ph idx="1"/>
          </p:nvPr>
        </p:nvSpPr>
        <p:spPr/>
        <p:txBody>
          <a:bodyPr>
            <a:normAutofit/>
          </a:bodyPr>
          <a:lstStyle/>
          <a:p>
            <a:pPr marL="0" indent="0" algn="just">
              <a:buNone/>
            </a:pPr>
            <a:r>
              <a:rPr lang="pl-PL" sz="2800" dirty="0"/>
              <a:t>Art. 1. Ustawa określa zasady wykonywania działalności gospodarczej polegającej na świadczeniu usług pocztowych w obrocie krajowym lub zagranicznym, zwanej dalej ,,działalnością pocztową”.</a:t>
            </a:r>
          </a:p>
        </p:txBody>
      </p:sp>
    </p:spTree>
    <p:extLst>
      <p:ext uri="{BB962C8B-B14F-4D97-AF65-F5344CB8AC3E}">
        <p14:creationId xmlns:p14="http://schemas.microsoft.com/office/powerpoint/2010/main" val="2034261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CDD62C-E7F8-481D-B386-D5DECA4FDB4D}"/>
              </a:ext>
            </a:extLst>
          </p:cNvPr>
          <p:cNvSpPr>
            <a:spLocks noGrp="1"/>
          </p:cNvSpPr>
          <p:nvPr>
            <p:ph type="title"/>
          </p:nvPr>
        </p:nvSpPr>
        <p:spPr/>
        <p:txBody>
          <a:bodyPr/>
          <a:lstStyle/>
          <a:p>
            <a:r>
              <a:rPr lang="pl-PL" b="1" dirty="0"/>
              <a:t>Ustawa </a:t>
            </a:r>
            <a:r>
              <a:rPr lang="pl-PL" dirty="0"/>
              <a:t>z dnia 23 listopada 2012 r. - </a:t>
            </a:r>
            <a:r>
              <a:rPr lang="pl-PL" b="1" dirty="0"/>
              <a:t>Prawo pocztowe</a:t>
            </a:r>
            <a:endParaRPr lang="pl-PL" dirty="0"/>
          </a:p>
        </p:txBody>
      </p:sp>
      <p:sp>
        <p:nvSpPr>
          <p:cNvPr id="3" name="Symbol zastępczy zawartości 2">
            <a:extLst>
              <a:ext uri="{FF2B5EF4-FFF2-40B4-BE49-F238E27FC236}">
                <a16:creationId xmlns:a16="http://schemas.microsoft.com/office/drawing/2014/main" id="{6DFA7E7D-CB37-4EBB-AB1E-A47C4B3A9F31}"/>
              </a:ext>
            </a:extLst>
          </p:cNvPr>
          <p:cNvSpPr>
            <a:spLocks noGrp="1"/>
          </p:cNvSpPr>
          <p:nvPr>
            <p:ph idx="1"/>
          </p:nvPr>
        </p:nvSpPr>
        <p:spPr>
          <a:xfrm>
            <a:off x="2231136" y="2556934"/>
            <a:ext cx="7729728" cy="3776134"/>
          </a:xfrm>
        </p:spPr>
        <p:txBody>
          <a:bodyPr>
            <a:normAutofit/>
          </a:bodyPr>
          <a:lstStyle/>
          <a:p>
            <a:pPr marL="0" indent="0" algn="just">
              <a:buNone/>
            </a:pPr>
            <a:r>
              <a:rPr lang="pl-PL" sz="2800" dirty="0"/>
              <a:t>Art. 3. Użyte w ustawie określenia oznaczają: </a:t>
            </a:r>
          </a:p>
          <a:p>
            <a:pPr marL="0" indent="0" algn="just">
              <a:buNone/>
            </a:pPr>
            <a:r>
              <a:rPr lang="pl-PL" sz="2800" dirty="0"/>
              <a:t>20) przesyłka listowa - przesyłkę pocztową z korespondencją lub druk, z wyłączeniem przesyłek reklamowych;</a:t>
            </a:r>
          </a:p>
          <a:p>
            <a:pPr marL="0" indent="0" algn="just">
              <a:buNone/>
            </a:pPr>
            <a:r>
              <a:rPr lang="pl-PL" sz="2800" dirty="0"/>
              <a:t>21) przesyłka pocztowa - rzecz opatrzoną oznaczeniem adresata i adresem, przedłożoną do przyjęcia lub przyjętą przez operatora pocztowego w celu przemieszczenia i doręczenia adresatowi;</a:t>
            </a:r>
          </a:p>
        </p:txBody>
      </p:sp>
    </p:spTree>
    <p:extLst>
      <p:ext uri="{BB962C8B-B14F-4D97-AF65-F5344CB8AC3E}">
        <p14:creationId xmlns:p14="http://schemas.microsoft.com/office/powerpoint/2010/main" val="211528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5F086D-D6E6-4EAE-9712-74BDA59801D6}"/>
              </a:ext>
            </a:extLst>
          </p:cNvPr>
          <p:cNvSpPr>
            <a:spLocks noGrp="1"/>
          </p:cNvSpPr>
          <p:nvPr>
            <p:ph type="title"/>
          </p:nvPr>
        </p:nvSpPr>
        <p:spPr/>
        <p:txBody>
          <a:bodyPr/>
          <a:lstStyle/>
          <a:p>
            <a:r>
              <a:rPr lang="pl-PL" dirty="0"/>
              <a:t>Ustawa z dnia 29 listopada 2000 r. – Prawo atomowe</a:t>
            </a:r>
          </a:p>
        </p:txBody>
      </p:sp>
      <p:sp>
        <p:nvSpPr>
          <p:cNvPr id="3" name="Symbol zastępczy zawartości 2">
            <a:extLst>
              <a:ext uri="{FF2B5EF4-FFF2-40B4-BE49-F238E27FC236}">
                <a16:creationId xmlns:a16="http://schemas.microsoft.com/office/drawing/2014/main" id="{385657F2-DFE4-4375-BF04-66C3835D6CFD}"/>
              </a:ext>
            </a:extLst>
          </p:cNvPr>
          <p:cNvSpPr>
            <a:spLocks noGrp="1"/>
          </p:cNvSpPr>
          <p:nvPr>
            <p:ph idx="1"/>
          </p:nvPr>
        </p:nvSpPr>
        <p:spPr/>
        <p:txBody>
          <a:bodyPr>
            <a:normAutofit/>
          </a:bodyPr>
          <a:lstStyle/>
          <a:p>
            <a:pPr marL="0" indent="0" algn="just">
              <a:buNone/>
            </a:pPr>
            <a:r>
              <a:rPr lang="pl-PL" sz="2800" dirty="0"/>
              <a:t>Art. 3. W rozumieniu ustawy użyte określenia oznaczają: </a:t>
            </a:r>
          </a:p>
          <a:p>
            <a:pPr marL="0" indent="0" algn="just">
              <a:buNone/>
            </a:pPr>
            <a:r>
              <a:rPr lang="pl-PL" sz="2800" dirty="0"/>
              <a:t>18) objętość tarczowa - objętość guza nowotworowego lub innych tkanek, które są napromieniane w celu osiągnięcia planowanego efektu terapeutycznego;</a:t>
            </a:r>
          </a:p>
        </p:txBody>
      </p:sp>
    </p:spTree>
    <p:extLst>
      <p:ext uri="{BB962C8B-B14F-4D97-AF65-F5344CB8AC3E}">
        <p14:creationId xmlns:p14="http://schemas.microsoft.com/office/powerpoint/2010/main" val="2742236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C03A6A-0246-4BBD-831E-45DF4F477C69}"/>
              </a:ext>
            </a:extLst>
          </p:cNvPr>
          <p:cNvSpPr>
            <a:spLocks noGrp="1"/>
          </p:cNvSpPr>
          <p:nvPr>
            <p:ph type="title"/>
          </p:nvPr>
        </p:nvSpPr>
        <p:spPr/>
        <p:txBody>
          <a:bodyPr/>
          <a:lstStyle/>
          <a:p>
            <a:r>
              <a:rPr lang="pl-PL" dirty="0"/>
              <a:t>§ 6 </a:t>
            </a:r>
            <a:r>
              <a:rPr lang="pl-PL" dirty="0" err="1"/>
              <a:t>ZTP</a:t>
            </a:r>
            <a:endParaRPr lang="pl-PL" dirty="0"/>
          </a:p>
        </p:txBody>
      </p:sp>
      <p:sp>
        <p:nvSpPr>
          <p:cNvPr id="3" name="Symbol zastępczy zawartości 2">
            <a:extLst>
              <a:ext uri="{FF2B5EF4-FFF2-40B4-BE49-F238E27FC236}">
                <a16:creationId xmlns:a16="http://schemas.microsoft.com/office/drawing/2014/main" id="{3C954A79-4F11-442A-B850-789582A6BE4A}"/>
              </a:ext>
            </a:extLst>
          </p:cNvPr>
          <p:cNvSpPr>
            <a:spLocks noGrp="1"/>
          </p:cNvSpPr>
          <p:nvPr>
            <p:ph idx="1"/>
          </p:nvPr>
        </p:nvSpPr>
        <p:spPr>
          <a:xfrm>
            <a:off x="2231136" y="2646836"/>
            <a:ext cx="7729728" cy="3101983"/>
          </a:xfrm>
        </p:spPr>
        <p:txBody>
          <a:bodyPr/>
          <a:lstStyle/>
          <a:p>
            <a:pPr marL="0" indent="0" algn="just">
              <a:buNone/>
            </a:pPr>
            <a:endParaRPr lang="pl-PL" sz="2800" dirty="0"/>
          </a:p>
          <a:p>
            <a:pPr marL="0" indent="0" algn="just">
              <a:buNone/>
            </a:pPr>
            <a:r>
              <a:rPr lang="pl-PL" sz="2800" dirty="0"/>
              <a:t>Przepisy ustawy redaguje się tak, aby dokładnie i w sposób zrozumiały dla adresatów zawartych w nich norm wyrażały intencje prawodawcy.</a:t>
            </a:r>
          </a:p>
          <a:p>
            <a:pPr marL="0" indent="0">
              <a:buNone/>
            </a:pPr>
            <a:endParaRPr lang="pl-PL" dirty="0"/>
          </a:p>
        </p:txBody>
      </p:sp>
    </p:spTree>
    <p:extLst>
      <p:ext uri="{BB962C8B-B14F-4D97-AF65-F5344CB8AC3E}">
        <p14:creationId xmlns:p14="http://schemas.microsoft.com/office/powerpoint/2010/main" val="39438427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8C0145-7E45-41EA-B160-600880C4445D}"/>
              </a:ext>
            </a:extLst>
          </p:cNvPr>
          <p:cNvSpPr>
            <a:spLocks noGrp="1"/>
          </p:cNvSpPr>
          <p:nvPr>
            <p:ph type="title"/>
          </p:nvPr>
        </p:nvSpPr>
        <p:spPr/>
        <p:txBody>
          <a:bodyPr>
            <a:normAutofit fontScale="90000"/>
          </a:bodyPr>
          <a:lstStyle/>
          <a:p>
            <a:br>
              <a:rPr lang="pl-PL" dirty="0"/>
            </a:br>
            <a:br>
              <a:rPr lang="pl-PL" dirty="0"/>
            </a:br>
            <a:r>
              <a:rPr lang="pl-PL" dirty="0"/>
              <a:t>Ustawa z dnia 6 czerwca 1997 r. -  </a:t>
            </a:r>
            <a:r>
              <a:rPr lang="pl-PL" b="1" dirty="0"/>
              <a:t>Kodeks karny</a:t>
            </a:r>
            <a:br>
              <a:rPr lang="pl-PL" dirty="0"/>
            </a:br>
            <a:br>
              <a:rPr lang="pl-PL" dirty="0"/>
            </a:br>
            <a:endParaRPr lang="pl-PL" dirty="0"/>
          </a:p>
        </p:txBody>
      </p:sp>
      <p:sp>
        <p:nvSpPr>
          <p:cNvPr id="3" name="Symbol zastępczy zawartości 2">
            <a:extLst>
              <a:ext uri="{FF2B5EF4-FFF2-40B4-BE49-F238E27FC236}">
                <a16:creationId xmlns:a16="http://schemas.microsoft.com/office/drawing/2014/main" id="{57364CCE-814D-4E9D-B9FE-8735B6F96FCB}"/>
              </a:ext>
            </a:extLst>
          </p:cNvPr>
          <p:cNvSpPr>
            <a:spLocks noGrp="1"/>
          </p:cNvSpPr>
          <p:nvPr>
            <p:ph idx="1"/>
          </p:nvPr>
        </p:nvSpPr>
        <p:spPr/>
        <p:txBody>
          <a:bodyPr>
            <a:normAutofit/>
          </a:bodyPr>
          <a:lstStyle/>
          <a:p>
            <a:pPr marL="0" indent="0" algn="just">
              <a:buNone/>
            </a:pPr>
            <a:endParaRPr lang="pl-PL" sz="3200" dirty="0"/>
          </a:p>
          <a:p>
            <a:pPr marL="0" indent="0" algn="just">
              <a:buNone/>
            </a:pPr>
            <a:r>
              <a:rPr lang="pl-PL" sz="3200" dirty="0"/>
              <a:t>Art. 115 § 1. Czynem zabronionym jest zachowanie o znamionach określonych w ustawie karnej. </a:t>
            </a:r>
          </a:p>
        </p:txBody>
      </p:sp>
    </p:spTree>
    <p:extLst>
      <p:ext uri="{BB962C8B-B14F-4D97-AF65-F5344CB8AC3E}">
        <p14:creationId xmlns:p14="http://schemas.microsoft.com/office/powerpoint/2010/main" val="2230057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2BCD4B-A0EA-4633-AAD9-64933F7C0B11}"/>
              </a:ext>
            </a:extLst>
          </p:cNvPr>
          <p:cNvSpPr>
            <a:spLocks noGrp="1"/>
          </p:cNvSpPr>
          <p:nvPr>
            <p:ph type="title"/>
          </p:nvPr>
        </p:nvSpPr>
        <p:spPr>
          <a:xfrm>
            <a:off x="720969" y="964692"/>
            <a:ext cx="10515600" cy="1188720"/>
          </a:xfrm>
        </p:spPr>
        <p:txBody>
          <a:bodyPr>
            <a:normAutofit fontScale="90000"/>
          </a:bodyPr>
          <a:lstStyle/>
          <a:p>
            <a:br>
              <a:rPr lang="pl-PL" b="1" dirty="0"/>
            </a:br>
            <a:r>
              <a:rPr lang="pl-PL" b="1" dirty="0"/>
              <a:t>Ustawa </a:t>
            </a:r>
            <a:r>
              <a:rPr lang="pl-PL" dirty="0"/>
              <a:t>z dnia 17 lutego 2005 r. </a:t>
            </a:r>
            <a:r>
              <a:rPr lang="pl-PL" b="1" dirty="0"/>
              <a:t>o informatyzacji działalności podmiotów realizujących zadania publiczne</a:t>
            </a:r>
            <a:br>
              <a:rPr lang="pl-PL" dirty="0"/>
            </a:br>
            <a:endParaRPr lang="pl-PL" dirty="0"/>
          </a:p>
        </p:txBody>
      </p:sp>
      <p:sp>
        <p:nvSpPr>
          <p:cNvPr id="3" name="Symbol zastępczy zawartości 2">
            <a:extLst>
              <a:ext uri="{FF2B5EF4-FFF2-40B4-BE49-F238E27FC236}">
                <a16:creationId xmlns:a16="http://schemas.microsoft.com/office/drawing/2014/main" id="{C65076CC-D111-4C5F-9AC6-F88F0A17045F}"/>
              </a:ext>
            </a:extLst>
          </p:cNvPr>
          <p:cNvSpPr>
            <a:spLocks noGrp="1"/>
          </p:cNvSpPr>
          <p:nvPr>
            <p:ph idx="1"/>
          </p:nvPr>
        </p:nvSpPr>
        <p:spPr/>
        <p:txBody>
          <a:bodyPr>
            <a:normAutofit/>
          </a:bodyPr>
          <a:lstStyle/>
          <a:p>
            <a:pPr marL="0" indent="0" algn="just">
              <a:buNone/>
            </a:pPr>
            <a:r>
              <a:rPr lang="pl-PL" sz="2800" dirty="0"/>
              <a:t>Art. 3. Użyte w ustawie określenia oznaczają:</a:t>
            </a:r>
          </a:p>
          <a:p>
            <a:pPr marL="0" indent="0" algn="just">
              <a:buNone/>
            </a:pPr>
            <a:r>
              <a:rPr lang="pl-PL" sz="2800" dirty="0"/>
              <a:t>5) rejestr publiczny - rejestr, ewidencję, wykaz, listę, spis albo inną formę ewidencji, służące do realizacji zadań publicznych, prowadzone przez podmiot publiczny na podstawie odrębnych przepisów ustawowych;</a:t>
            </a:r>
          </a:p>
        </p:txBody>
      </p:sp>
    </p:spTree>
    <p:extLst>
      <p:ext uri="{BB962C8B-B14F-4D97-AF65-F5344CB8AC3E}">
        <p14:creationId xmlns:p14="http://schemas.microsoft.com/office/powerpoint/2010/main" val="1359580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3CC0A3-D56B-48BA-BA9D-4AE7695DCC8C}"/>
              </a:ext>
            </a:extLst>
          </p:cNvPr>
          <p:cNvSpPr>
            <a:spLocks noGrp="1"/>
          </p:cNvSpPr>
          <p:nvPr>
            <p:ph type="title"/>
          </p:nvPr>
        </p:nvSpPr>
        <p:spPr/>
        <p:txBody>
          <a:bodyPr/>
          <a:lstStyle/>
          <a:p>
            <a:r>
              <a:rPr lang="pl-PL" dirty="0"/>
              <a:t>Projekt ustawy o systemach sztucznej inteligencji</a:t>
            </a:r>
          </a:p>
        </p:txBody>
      </p:sp>
      <p:sp>
        <p:nvSpPr>
          <p:cNvPr id="3" name="Symbol zastępczy zawartości 2">
            <a:extLst>
              <a:ext uri="{FF2B5EF4-FFF2-40B4-BE49-F238E27FC236}">
                <a16:creationId xmlns:a16="http://schemas.microsoft.com/office/drawing/2014/main" id="{7553CAF5-711C-4DB3-A8B0-A978A2A1A514}"/>
              </a:ext>
            </a:extLst>
          </p:cNvPr>
          <p:cNvSpPr>
            <a:spLocks noGrp="1"/>
          </p:cNvSpPr>
          <p:nvPr>
            <p:ph idx="1"/>
          </p:nvPr>
        </p:nvSpPr>
        <p:spPr>
          <a:xfrm>
            <a:off x="2231136" y="2638044"/>
            <a:ext cx="7729728" cy="3630871"/>
          </a:xfrm>
        </p:spPr>
        <p:txBody>
          <a:bodyPr>
            <a:normAutofit/>
          </a:bodyPr>
          <a:lstStyle/>
          <a:p>
            <a:pPr marL="0" indent="0" algn="just">
              <a:buNone/>
            </a:pPr>
            <a:r>
              <a:rPr lang="pl-PL" sz="2400" b="1" dirty="0"/>
              <a:t>Art. 3.</a:t>
            </a:r>
            <a:r>
              <a:rPr lang="pl-PL" sz="2400" dirty="0"/>
              <a:t> Użyte w ustawie określenia oznaczają:</a:t>
            </a:r>
          </a:p>
          <a:p>
            <a:pPr marL="0" indent="0" algn="just">
              <a:buNone/>
            </a:pPr>
            <a:r>
              <a:rPr lang="pl-PL" sz="2400" dirty="0"/>
              <a:t>1) system sztucznej inteligencji - system AI w rozumieniu art. 3 pkt 1 rozporządzenia 2024/1689;</a:t>
            </a:r>
          </a:p>
          <a:p>
            <a:pPr marL="0" indent="0" algn="just">
              <a:buNone/>
            </a:pPr>
            <a:r>
              <a:rPr lang="pl-PL" sz="2400" dirty="0"/>
              <a:t>2) ryzyko - ryzyko w rozumieniu art. 3 pkt 2 rozporządzenia 2024/1689;</a:t>
            </a:r>
          </a:p>
          <a:p>
            <a:pPr marL="0" indent="0" algn="just">
              <a:buNone/>
            </a:pPr>
            <a:r>
              <a:rPr lang="pl-PL" sz="2400" dirty="0"/>
              <a:t>6) wycofanie systemu sztucznej inteligencji z użytku - wycofanie systemu AI z użytku w rozumieniu art. 3 pkt 16 rozporządzenia 2024/1689;</a:t>
            </a:r>
          </a:p>
          <a:p>
            <a:pPr marL="0" indent="0">
              <a:buNone/>
            </a:pPr>
            <a:endParaRPr lang="pl-PL" dirty="0"/>
          </a:p>
        </p:txBody>
      </p:sp>
    </p:spTree>
    <p:extLst>
      <p:ext uri="{BB962C8B-B14F-4D97-AF65-F5344CB8AC3E}">
        <p14:creationId xmlns:p14="http://schemas.microsoft.com/office/powerpoint/2010/main" val="24619997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86428D-B739-432E-9D89-EAD84CAA8DE2}"/>
              </a:ext>
            </a:extLst>
          </p:cNvPr>
          <p:cNvSpPr>
            <a:spLocks noGrp="1"/>
          </p:cNvSpPr>
          <p:nvPr>
            <p:ph type="title"/>
          </p:nvPr>
        </p:nvSpPr>
        <p:spPr/>
        <p:txBody>
          <a:bodyPr/>
          <a:lstStyle/>
          <a:p>
            <a:r>
              <a:rPr lang="pl-PL" b="1" dirty="0"/>
              <a:t>Ustawa </a:t>
            </a:r>
            <a:r>
              <a:rPr lang="pl-PL" dirty="0"/>
              <a:t>z dnia 14 grudnia 2012 r. </a:t>
            </a:r>
            <a:r>
              <a:rPr lang="pl-PL" b="1" dirty="0"/>
              <a:t>o odpadach</a:t>
            </a:r>
            <a:endParaRPr lang="pl-PL" dirty="0"/>
          </a:p>
        </p:txBody>
      </p:sp>
      <p:sp>
        <p:nvSpPr>
          <p:cNvPr id="3" name="Symbol zastępczy zawartości 2">
            <a:extLst>
              <a:ext uri="{FF2B5EF4-FFF2-40B4-BE49-F238E27FC236}">
                <a16:creationId xmlns:a16="http://schemas.microsoft.com/office/drawing/2014/main" id="{53D5A536-48F1-40C0-8DFC-3266BC191993}"/>
              </a:ext>
            </a:extLst>
          </p:cNvPr>
          <p:cNvSpPr>
            <a:spLocks noGrp="1"/>
          </p:cNvSpPr>
          <p:nvPr>
            <p:ph idx="1"/>
          </p:nvPr>
        </p:nvSpPr>
        <p:spPr>
          <a:xfrm>
            <a:off x="1019908" y="2638044"/>
            <a:ext cx="10225454" cy="3982564"/>
          </a:xfrm>
        </p:spPr>
        <p:txBody>
          <a:bodyPr>
            <a:normAutofit/>
          </a:bodyPr>
          <a:lstStyle/>
          <a:p>
            <a:pPr marL="0" indent="0" algn="just">
              <a:buNone/>
            </a:pPr>
            <a:r>
              <a:rPr lang="pl-PL" sz="2800" dirty="0"/>
              <a:t>Art. 3. Ilekroć w ustawie jest mowa o:</a:t>
            </a:r>
          </a:p>
          <a:p>
            <a:pPr marL="0" indent="0" algn="just">
              <a:buNone/>
            </a:pPr>
            <a:r>
              <a:rPr lang="pl-PL" sz="2800" dirty="0" err="1"/>
              <a:t>20a</a:t>
            </a:r>
            <a:r>
              <a:rPr lang="pl-PL" sz="2800" dirty="0"/>
              <a:t>) prowadzącym zakład recyklingu statków - rozumie się przez to prowadzącego zakład recyklingu statków w rozumieniu art. 3 ust. 1 pkt 8 rozporządzenia Parlamentu Europejskiego i Rady (UE) nr 1257/2013 z dnia 20 listopada 2013 r. w sprawie recyklingu statków oraz zmieniającego rozporządzenie (WE) nr 1013/2006 i dyrektywę 2009/16/WE (</a:t>
            </a:r>
            <a:r>
              <a:rPr lang="pl-PL" sz="2800" dirty="0" err="1"/>
              <a:t>Dz.Urz</a:t>
            </a:r>
            <a:r>
              <a:rPr lang="pl-PL" sz="2800" dirty="0"/>
              <a:t>. UE L 330 z 10.12.2013, str. 1), zwanego dalej ,,rozporządzeniem 1257/2013'';</a:t>
            </a:r>
          </a:p>
        </p:txBody>
      </p:sp>
    </p:spTree>
    <p:extLst>
      <p:ext uri="{BB962C8B-B14F-4D97-AF65-F5344CB8AC3E}">
        <p14:creationId xmlns:p14="http://schemas.microsoft.com/office/powerpoint/2010/main" val="22375890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BAD37-F02B-49A7-B356-302F78B69920}"/>
              </a:ext>
            </a:extLst>
          </p:cNvPr>
          <p:cNvSpPr>
            <a:spLocks noGrp="1"/>
          </p:cNvSpPr>
          <p:nvPr>
            <p:ph type="title"/>
          </p:nvPr>
        </p:nvSpPr>
        <p:spPr/>
        <p:txBody>
          <a:bodyPr>
            <a:normAutofit fontScale="90000"/>
          </a:bodyPr>
          <a:lstStyle/>
          <a:p>
            <a:br>
              <a:rPr lang="pl-PL" b="1" dirty="0"/>
            </a:br>
            <a:r>
              <a:rPr lang="pl-PL" dirty="0"/>
              <a:t>Ustawa z dnia 27 sierpnia 2009 r. o finansach publicznych</a:t>
            </a:r>
            <a:br>
              <a:rPr lang="pl-PL" dirty="0"/>
            </a:br>
            <a:endParaRPr lang="pl-PL" dirty="0"/>
          </a:p>
        </p:txBody>
      </p:sp>
      <p:sp>
        <p:nvSpPr>
          <p:cNvPr id="3" name="Symbol zastępczy zawartości 2">
            <a:extLst>
              <a:ext uri="{FF2B5EF4-FFF2-40B4-BE49-F238E27FC236}">
                <a16:creationId xmlns:a16="http://schemas.microsoft.com/office/drawing/2014/main" id="{059F03E0-D662-470C-AD80-4DE404534032}"/>
              </a:ext>
            </a:extLst>
          </p:cNvPr>
          <p:cNvSpPr>
            <a:spLocks noGrp="1"/>
          </p:cNvSpPr>
          <p:nvPr>
            <p:ph idx="1"/>
          </p:nvPr>
        </p:nvSpPr>
        <p:spPr/>
        <p:txBody>
          <a:bodyPr>
            <a:normAutofit/>
          </a:bodyPr>
          <a:lstStyle/>
          <a:p>
            <a:pPr marL="0" indent="0" algn="just">
              <a:buNone/>
            </a:pPr>
            <a:r>
              <a:rPr lang="pl-PL" sz="3200" dirty="0"/>
              <a:t>Art. 2. Ilekroć w ustawie jest mowa o: </a:t>
            </a:r>
          </a:p>
          <a:p>
            <a:pPr marL="0" indent="0" algn="just">
              <a:buNone/>
            </a:pPr>
            <a:r>
              <a:rPr lang="pl-PL" sz="3200" dirty="0"/>
              <a:t>4) odrębnych ustawach - rozumie się przez to ustawy inne niż niniejsza ustawa oraz ustawa budżetowa;</a:t>
            </a:r>
          </a:p>
        </p:txBody>
      </p:sp>
    </p:spTree>
    <p:extLst>
      <p:ext uri="{BB962C8B-B14F-4D97-AF65-F5344CB8AC3E}">
        <p14:creationId xmlns:p14="http://schemas.microsoft.com/office/powerpoint/2010/main" val="2876188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6335EE-DB73-43C7-9D5D-FEF75A9773A4}"/>
              </a:ext>
            </a:extLst>
          </p:cNvPr>
          <p:cNvSpPr>
            <a:spLocks noGrp="1"/>
          </p:cNvSpPr>
          <p:nvPr>
            <p:ph type="title"/>
          </p:nvPr>
        </p:nvSpPr>
        <p:spPr/>
        <p:txBody>
          <a:bodyPr>
            <a:normAutofit fontScale="90000"/>
          </a:bodyPr>
          <a:lstStyle/>
          <a:p>
            <a:br>
              <a:rPr lang="pl-PL" dirty="0"/>
            </a:br>
            <a:r>
              <a:rPr lang="pl-PL" dirty="0"/>
              <a:t>Ustawa z dnia 6 sierpnia 2010 r. o dowodach osobistych</a:t>
            </a:r>
            <a:br>
              <a:rPr lang="pl-PL" dirty="0"/>
            </a:br>
            <a:r>
              <a:rPr lang="pl-PL" dirty="0"/>
              <a:t> </a:t>
            </a:r>
          </a:p>
        </p:txBody>
      </p:sp>
      <p:sp>
        <p:nvSpPr>
          <p:cNvPr id="3" name="Symbol zastępczy zawartości 2">
            <a:extLst>
              <a:ext uri="{FF2B5EF4-FFF2-40B4-BE49-F238E27FC236}">
                <a16:creationId xmlns:a16="http://schemas.microsoft.com/office/drawing/2014/main" id="{477F5C3F-7F07-48C2-BE70-691388055A40}"/>
              </a:ext>
            </a:extLst>
          </p:cNvPr>
          <p:cNvSpPr>
            <a:spLocks noGrp="1"/>
          </p:cNvSpPr>
          <p:nvPr>
            <p:ph idx="1"/>
          </p:nvPr>
        </p:nvSpPr>
        <p:spPr/>
        <p:txBody>
          <a:bodyPr>
            <a:noAutofit/>
          </a:bodyPr>
          <a:lstStyle/>
          <a:p>
            <a:pPr marL="0" indent="0" algn="just">
              <a:buNone/>
            </a:pPr>
            <a:r>
              <a:rPr lang="pl-PL" sz="2800" dirty="0"/>
              <a:t>Art. 2. 1. Użyte w niniejszej ustawie określenia oznaczają:</a:t>
            </a:r>
          </a:p>
          <a:p>
            <a:pPr marL="0" indent="0" algn="just">
              <a:buNone/>
            </a:pPr>
            <a:r>
              <a:rPr lang="pl-PL" sz="2800" dirty="0"/>
              <a:t>13) wydanie dowodu osobistego - czynności materialno-techniczne organu gminy mające na celu wystawienie dowodu osobistego na rzecz osoby obowiązanej lub uprawnionej do jego posiadania oraz przekazanie go tej osobie.</a:t>
            </a:r>
          </a:p>
        </p:txBody>
      </p:sp>
    </p:spTree>
    <p:extLst>
      <p:ext uri="{BB962C8B-B14F-4D97-AF65-F5344CB8AC3E}">
        <p14:creationId xmlns:p14="http://schemas.microsoft.com/office/powerpoint/2010/main" val="24999180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6BD5CD-43DA-4DFC-896F-584B3A9FF540}"/>
              </a:ext>
            </a:extLst>
          </p:cNvPr>
          <p:cNvSpPr>
            <a:spLocks noGrp="1"/>
          </p:cNvSpPr>
          <p:nvPr>
            <p:ph type="title"/>
          </p:nvPr>
        </p:nvSpPr>
        <p:spPr/>
        <p:txBody>
          <a:bodyPr/>
          <a:lstStyle/>
          <a:p>
            <a:r>
              <a:rPr lang="pl-PL" dirty="0" err="1"/>
              <a:t>sjp</a:t>
            </a:r>
            <a:endParaRPr lang="pl-PL" dirty="0"/>
          </a:p>
        </p:txBody>
      </p:sp>
      <p:sp>
        <p:nvSpPr>
          <p:cNvPr id="3" name="Symbol zastępczy zawartości 2">
            <a:extLst>
              <a:ext uri="{FF2B5EF4-FFF2-40B4-BE49-F238E27FC236}">
                <a16:creationId xmlns:a16="http://schemas.microsoft.com/office/drawing/2014/main" id="{B01B22A8-C554-4847-82B7-B8E6D8BF5C40}"/>
              </a:ext>
            </a:extLst>
          </p:cNvPr>
          <p:cNvSpPr>
            <a:spLocks noGrp="1"/>
          </p:cNvSpPr>
          <p:nvPr>
            <p:ph idx="1"/>
          </p:nvPr>
        </p:nvSpPr>
        <p:spPr/>
        <p:txBody>
          <a:bodyPr/>
          <a:lstStyle/>
          <a:p>
            <a:pPr marL="0" indent="0">
              <a:buNone/>
            </a:pPr>
            <a:r>
              <a:rPr lang="pl-PL" b="1" dirty="0">
                <a:solidFill>
                  <a:schemeClr val="tx1"/>
                </a:solidFill>
                <a:hlinkClick r:id="rId2">
                  <a:extLst>
                    <a:ext uri="{A12FA001-AC4F-418D-AE19-62706E023703}">
                      <ahyp:hlinkClr xmlns:ahyp="http://schemas.microsoft.com/office/drawing/2018/hyperlinkcolor" val="tx"/>
                    </a:ext>
                  </a:extLst>
                </a:hlinkClick>
              </a:rPr>
              <a:t>wydać</a:t>
            </a:r>
            <a:endParaRPr lang="pl-PL" dirty="0">
              <a:solidFill>
                <a:schemeClr val="tx1"/>
              </a:solidFill>
            </a:endParaRPr>
          </a:p>
          <a:p>
            <a:pPr marL="0" indent="0">
              <a:buNone/>
            </a:pPr>
            <a:r>
              <a:rPr lang="pl-PL" dirty="0"/>
              <a:t>1. zapłacić</a:t>
            </a:r>
            <a:br>
              <a:rPr lang="pl-PL" dirty="0"/>
            </a:br>
            <a:r>
              <a:rPr lang="pl-PL" dirty="0"/>
              <a:t>2. zaopatrzyć</a:t>
            </a:r>
            <a:br>
              <a:rPr lang="pl-PL" dirty="0"/>
            </a:br>
            <a:r>
              <a:rPr lang="pl-PL" dirty="0"/>
              <a:t>3. zdradzić kogoś</a:t>
            </a:r>
            <a:br>
              <a:rPr lang="pl-PL" dirty="0"/>
            </a:br>
            <a:r>
              <a:rPr lang="pl-PL" dirty="0"/>
              <a:t>4. uchwalić, powiadomić o czymś</a:t>
            </a:r>
            <a:br>
              <a:rPr lang="pl-PL" dirty="0"/>
            </a:br>
            <a:r>
              <a:rPr lang="pl-PL" dirty="0"/>
              <a:t>5. ogłosić drukiem</a:t>
            </a:r>
          </a:p>
          <a:p>
            <a:endParaRPr lang="pl-PL" dirty="0"/>
          </a:p>
        </p:txBody>
      </p:sp>
    </p:spTree>
    <p:extLst>
      <p:ext uri="{BB962C8B-B14F-4D97-AF65-F5344CB8AC3E}">
        <p14:creationId xmlns:p14="http://schemas.microsoft.com/office/powerpoint/2010/main" val="9968016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090C76-F993-47D7-B914-2042EAEA66E7}"/>
              </a:ext>
            </a:extLst>
          </p:cNvPr>
          <p:cNvSpPr>
            <a:spLocks noGrp="1"/>
          </p:cNvSpPr>
          <p:nvPr>
            <p:ph type="title"/>
          </p:nvPr>
        </p:nvSpPr>
        <p:spPr/>
        <p:txBody>
          <a:bodyPr>
            <a:normAutofit fontScale="90000"/>
          </a:bodyPr>
          <a:lstStyle/>
          <a:p>
            <a:br>
              <a:rPr lang="pl-PL" dirty="0"/>
            </a:br>
            <a:r>
              <a:rPr lang="pl-PL" dirty="0"/>
              <a:t>Ustawa z dnia 3 lipca 2002 r. Prawo lotnicze </a:t>
            </a:r>
            <a:br>
              <a:rPr lang="pl-PL" dirty="0"/>
            </a:br>
            <a:endParaRPr lang="pl-PL" dirty="0"/>
          </a:p>
        </p:txBody>
      </p:sp>
      <p:sp>
        <p:nvSpPr>
          <p:cNvPr id="3" name="Symbol zastępczy zawartości 2">
            <a:extLst>
              <a:ext uri="{FF2B5EF4-FFF2-40B4-BE49-F238E27FC236}">
                <a16:creationId xmlns:a16="http://schemas.microsoft.com/office/drawing/2014/main" id="{C319E0D1-7B9C-4348-8A78-B98C0CB97002}"/>
              </a:ext>
            </a:extLst>
          </p:cNvPr>
          <p:cNvSpPr>
            <a:spLocks noGrp="1"/>
          </p:cNvSpPr>
          <p:nvPr>
            <p:ph idx="1"/>
          </p:nvPr>
        </p:nvSpPr>
        <p:spPr>
          <a:xfrm>
            <a:off x="711201" y="2638044"/>
            <a:ext cx="10634132" cy="3762756"/>
          </a:xfrm>
        </p:spPr>
        <p:txBody>
          <a:bodyPr>
            <a:normAutofit/>
          </a:bodyPr>
          <a:lstStyle/>
          <a:p>
            <a:pPr marL="0" indent="0">
              <a:buNone/>
            </a:pPr>
            <a:r>
              <a:rPr lang="pl-PL" sz="2800" dirty="0"/>
              <a:t>Art. 2 . </a:t>
            </a:r>
            <a:r>
              <a:rPr lang="pl-PL" sz="2800" u="sng" dirty="0"/>
              <a:t>W rozumieniu przepisów </a:t>
            </a:r>
            <a:r>
              <a:rPr lang="pl-PL" sz="2800" dirty="0"/>
              <a:t>ustawy:</a:t>
            </a:r>
          </a:p>
          <a:p>
            <a:pPr marL="0" indent="0">
              <a:buNone/>
            </a:pPr>
            <a:r>
              <a:rPr lang="pl-PL" sz="2800" dirty="0"/>
              <a:t>1) statkiem powietrznym </a:t>
            </a:r>
            <a:r>
              <a:rPr lang="pl-PL" sz="2800" u="sng" dirty="0"/>
              <a:t>jest </a:t>
            </a:r>
            <a:r>
              <a:rPr lang="pl-PL" sz="2800" dirty="0"/>
              <a:t>urządzenie zdolne do unoszenia się w atmosferze na skutek oddziaływania powietrza innego niż oddziaływanie powietrza odbitego od podłoża;</a:t>
            </a:r>
          </a:p>
          <a:p>
            <a:pPr marL="0" indent="0">
              <a:buNone/>
            </a:pPr>
            <a:r>
              <a:rPr lang="pl-PL" sz="2800" dirty="0"/>
              <a:t>23) scentralizowaną infrastrukturę </a:t>
            </a:r>
            <a:r>
              <a:rPr lang="pl-PL" sz="2800" u="sng" dirty="0"/>
              <a:t>stanowią </a:t>
            </a:r>
            <a:r>
              <a:rPr lang="pl-PL" sz="2800" dirty="0"/>
              <a:t>służące do wykonywania usług obsługi naziemnej elementy infrastruktury w porcie lotniczym, których złożoność, koszt lub wpływ na środowisko nie pozwala na podział lub powielenie.</a:t>
            </a:r>
          </a:p>
        </p:txBody>
      </p:sp>
    </p:spTree>
    <p:extLst>
      <p:ext uri="{BB962C8B-B14F-4D97-AF65-F5344CB8AC3E}">
        <p14:creationId xmlns:p14="http://schemas.microsoft.com/office/powerpoint/2010/main" val="31330671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AB7853-C8E5-4E24-AA1D-23251325B6C4}"/>
              </a:ext>
            </a:extLst>
          </p:cNvPr>
          <p:cNvSpPr>
            <a:spLocks noGrp="1"/>
          </p:cNvSpPr>
          <p:nvPr>
            <p:ph type="title"/>
          </p:nvPr>
        </p:nvSpPr>
        <p:spPr>
          <a:xfrm>
            <a:off x="2231136" y="331646"/>
            <a:ext cx="7729728" cy="1188720"/>
          </a:xfrm>
        </p:spPr>
        <p:txBody>
          <a:bodyPr/>
          <a:lstStyle/>
          <a:p>
            <a:r>
              <a:rPr lang="pl-PL" dirty="0"/>
              <a:t>Ustawa z dnia 10 kwietnia 1997 r. Prawo energetyczne</a:t>
            </a:r>
          </a:p>
        </p:txBody>
      </p:sp>
      <p:sp>
        <p:nvSpPr>
          <p:cNvPr id="3" name="Symbol zastępczy zawartości 2">
            <a:extLst>
              <a:ext uri="{FF2B5EF4-FFF2-40B4-BE49-F238E27FC236}">
                <a16:creationId xmlns:a16="http://schemas.microsoft.com/office/drawing/2014/main" id="{6C1CC168-D82D-4493-BE52-242E375803B5}"/>
              </a:ext>
            </a:extLst>
          </p:cNvPr>
          <p:cNvSpPr>
            <a:spLocks noGrp="1"/>
          </p:cNvSpPr>
          <p:nvPr>
            <p:ph idx="1"/>
          </p:nvPr>
        </p:nvSpPr>
        <p:spPr>
          <a:xfrm>
            <a:off x="641838" y="1872762"/>
            <a:ext cx="10840916" cy="4501661"/>
          </a:xfrm>
        </p:spPr>
        <p:txBody>
          <a:bodyPr>
            <a:normAutofit/>
          </a:bodyPr>
          <a:lstStyle/>
          <a:p>
            <a:pPr marL="0" indent="0">
              <a:buNone/>
            </a:pPr>
            <a:r>
              <a:rPr lang="pl-PL" sz="2400" dirty="0"/>
              <a:t>Art. 3. Użyte w ustawie określenia </a:t>
            </a:r>
            <a:r>
              <a:rPr lang="pl-PL" sz="2400" u="sng" dirty="0"/>
              <a:t>oznaczają</a:t>
            </a:r>
            <a:r>
              <a:rPr lang="pl-PL" sz="2400" dirty="0"/>
              <a:t>: </a:t>
            </a:r>
          </a:p>
          <a:p>
            <a:pPr marL="0" indent="0">
              <a:buNone/>
            </a:pPr>
            <a:r>
              <a:rPr lang="pl-PL" sz="2400" dirty="0" err="1"/>
              <a:t>3b</a:t>
            </a:r>
            <a:r>
              <a:rPr lang="pl-PL" sz="2400" dirty="0"/>
              <a:t>) paliwa ciekłe - ciekłe nośniki energii, </a:t>
            </a:r>
            <a:r>
              <a:rPr lang="pl-PL" sz="2400" u="sng" dirty="0"/>
              <a:t>w tym</a:t>
            </a:r>
            <a:r>
              <a:rPr lang="pl-PL" sz="2400" dirty="0"/>
              <a:t> zawierające dodatki: </a:t>
            </a:r>
          </a:p>
          <a:p>
            <a:pPr marL="0" indent="0">
              <a:buNone/>
            </a:pPr>
            <a:r>
              <a:rPr lang="pl-PL" sz="2400" dirty="0"/>
              <a:t>a) półprodukty rafineryjne, </a:t>
            </a:r>
          </a:p>
          <a:p>
            <a:pPr marL="0" indent="0">
              <a:buNone/>
            </a:pPr>
            <a:r>
              <a:rPr lang="pl-PL" sz="2400" dirty="0"/>
              <a:t>b) gaz płynny </a:t>
            </a:r>
            <a:r>
              <a:rPr lang="pl-PL" sz="2400" dirty="0" err="1"/>
              <a:t>LPG</a:t>
            </a:r>
            <a:r>
              <a:rPr lang="pl-PL" sz="2400" dirty="0"/>
              <a:t>, […]</a:t>
            </a:r>
          </a:p>
          <a:p>
            <a:pPr marL="0" indent="0">
              <a:buNone/>
            </a:pPr>
            <a:r>
              <a:rPr lang="pl-PL" sz="2400" dirty="0"/>
              <a:t>m)  smary </a:t>
            </a:r>
          </a:p>
          <a:p>
            <a:pPr marL="0" indent="0">
              <a:buNone/>
            </a:pPr>
            <a:r>
              <a:rPr lang="pl-PL" sz="2400" dirty="0"/>
              <a:t>- określone w załączniku A rozdział 3 do rozporządzenia Parlamentu Europejskiego i Rady (WE) nr 1099/2008 z dnia 22 października 2008 r. w sprawie statystyki energii, niezależnie od ich przeznaczenia, których szczegółowy wykaz ustanawiają przepisy wydane na podstawie art. 32 ust. 6; </a:t>
            </a:r>
          </a:p>
          <a:p>
            <a:endParaRPr lang="pl-PL" dirty="0"/>
          </a:p>
        </p:txBody>
      </p:sp>
    </p:spTree>
    <p:extLst>
      <p:ext uri="{BB962C8B-B14F-4D97-AF65-F5344CB8AC3E}">
        <p14:creationId xmlns:p14="http://schemas.microsoft.com/office/powerpoint/2010/main" val="12659424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75B59C-CFA1-49E3-BD27-412BF066ADD5}"/>
              </a:ext>
            </a:extLst>
          </p:cNvPr>
          <p:cNvSpPr>
            <a:spLocks noGrp="1"/>
          </p:cNvSpPr>
          <p:nvPr>
            <p:ph type="title"/>
          </p:nvPr>
        </p:nvSpPr>
        <p:spPr>
          <a:xfrm>
            <a:off x="2231136" y="366815"/>
            <a:ext cx="7729728" cy="1188720"/>
          </a:xfrm>
        </p:spPr>
        <p:txBody>
          <a:bodyPr>
            <a:normAutofit/>
          </a:bodyPr>
          <a:lstStyle/>
          <a:p>
            <a:r>
              <a:rPr lang="pl-PL" dirty="0"/>
              <a:t>Ustawa z dnia 10 kwietnia 1997 r. Prawo energetyczne</a:t>
            </a:r>
          </a:p>
        </p:txBody>
      </p:sp>
      <p:sp>
        <p:nvSpPr>
          <p:cNvPr id="3" name="Symbol zastępczy zawartości 2">
            <a:extLst>
              <a:ext uri="{FF2B5EF4-FFF2-40B4-BE49-F238E27FC236}">
                <a16:creationId xmlns:a16="http://schemas.microsoft.com/office/drawing/2014/main" id="{B3B00FE7-7D1B-422E-809E-F6C6470AC070}"/>
              </a:ext>
            </a:extLst>
          </p:cNvPr>
          <p:cNvSpPr>
            <a:spLocks noGrp="1"/>
          </p:cNvSpPr>
          <p:nvPr>
            <p:ph idx="1"/>
          </p:nvPr>
        </p:nvSpPr>
        <p:spPr>
          <a:xfrm>
            <a:off x="826477" y="1828800"/>
            <a:ext cx="10673861" cy="4662385"/>
          </a:xfrm>
        </p:spPr>
        <p:txBody>
          <a:bodyPr>
            <a:normAutofit/>
          </a:bodyPr>
          <a:lstStyle/>
          <a:p>
            <a:pPr marL="0" indent="0" algn="just">
              <a:buNone/>
            </a:pPr>
            <a:r>
              <a:rPr lang="pl-PL" sz="2400" dirty="0"/>
              <a:t>Art. 32. 6.</a:t>
            </a:r>
            <a:r>
              <a:rPr lang="pl-PL" sz="2400" baseline="30000" dirty="0"/>
              <a:t>346)</a:t>
            </a:r>
            <a:r>
              <a:rPr lang="pl-PL" sz="2400" dirty="0"/>
              <a:t> Minister właściwy do spraw gospodarki surowcami energetycznymi określi, w drodze rozporządzenia, </a:t>
            </a:r>
            <a:r>
              <a:rPr lang="pl-PL" sz="2400" u="sng" dirty="0"/>
              <a:t>szczegółowy wykaz </a:t>
            </a:r>
            <a:r>
              <a:rPr lang="pl-PL" sz="2400" dirty="0"/>
              <a:t>paliw ciekłych, których wytwarzanie, magazynowanie lub przeładunek, przesyłanie lub dystrybucja, obrót, w tym obrót z zagranicą, wymaga koncesji, o których mowa w ust. 1 pkt 1-4, oraz których przywóz wymaga wpisu do rejestru, o którym mowa wart. </a:t>
            </a:r>
            <a:r>
              <a:rPr lang="pl-PL" sz="2400" dirty="0" err="1"/>
              <a:t>32a</a:t>
            </a:r>
            <a:r>
              <a:rPr lang="pl-PL" sz="2400" dirty="0"/>
              <a:t>, stosując obowiązującą klasyfikację Nomenklatury Scalonej (kody </a:t>
            </a:r>
            <a:r>
              <a:rPr lang="pl-PL" sz="2400" dirty="0" err="1"/>
              <a:t>CN</a:t>
            </a:r>
            <a:r>
              <a:rPr lang="pl-PL" sz="2400" dirty="0"/>
              <a:t>) według załącznika I do rozporządzenia Rady (EWG) nr 2658/87 z dnia 23 lipca 1987 r. w sprawie nomenklatury taryfowej i statystycznej oraz w sprawie Wspólnej Taryfy Celnej (</a:t>
            </a:r>
            <a:r>
              <a:rPr lang="pl-PL" sz="2400" dirty="0" err="1"/>
              <a:t>Dz.Urz</a:t>
            </a:r>
            <a:r>
              <a:rPr lang="pl-PL" sz="2400" dirty="0"/>
              <a:t>. UE L 256 z 07.09.1987, str. 1). W rozporządzeniu </a:t>
            </a:r>
            <a:r>
              <a:rPr lang="pl-PL" sz="2400" u="sng" dirty="0"/>
              <a:t>można </a:t>
            </a:r>
            <a:r>
              <a:rPr lang="pl-PL" sz="2400" dirty="0"/>
              <a:t>określić przeznaczenie paliwa ciekłego, jeżeli będzie to służyć osiągnięciu celów tego rozporządzenia, o których mowa w ust. 7.</a:t>
            </a:r>
          </a:p>
        </p:txBody>
      </p:sp>
    </p:spTree>
    <p:extLst>
      <p:ext uri="{BB962C8B-B14F-4D97-AF65-F5344CB8AC3E}">
        <p14:creationId xmlns:p14="http://schemas.microsoft.com/office/powerpoint/2010/main" val="2382150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83996B-59FC-4EE7-8008-27F0C727C88E}"/>
              </a:ext>
            </a:extLst>
          </p:cNvPr>
          <p:cNvSpPr>
            <a:spLocks noGrp="1"/>
          </p:cNvSpPr>
          <p:nvPr>
            <p:ph type="title"/>
          </p:nvPr>
        </p:nvSpPr>
        <p:spPr/>
        <p:txBody>
          <a:bodyPr/>
          <a:lstStyle/>
          <a:p>
            <a:r>
              <a:rPr lang="pl-PL" dirty="0"/>
              <a:t>§ 5 </a:t>
            </a:r>
            <a:r>
              <a:rPr lang="pl-PL" dirty="0" err="1"/>
              <a:t>ZTP</a:t>
            </a:r>
            <a:endParaRPr lang="pl-PL" dirty="0"/>
          </a:p>
        </p:txBody>
      </p:sp>
      <p:sp>
        <p:nvSpPr>
          <p:cNvPr id="3" name="Symbol zastępczy zawartości 2">
            <a:extLst>
              <a:ext uri="{FF2B5EF4-FFF2-40B4-BE49-F238E27FC236}">
                <a16:creationId xmlns:a16="http://schemas.microsoft.com/office/drawing/2014/main" id="{926DD06E-5DAB-4C88-8F22-0AC190A29E45}"/>
              </a:ext>
            </a:extLst>
          </p:cNvPr>
          <p:cNvSpPr>
            <a:spLocks noGrp="1"/>
          </p:cNvSpPr>
          <p:nvPr>
            <p:ph idx="1"/>
          </p:nvPr>
        </p:nvSpPr>
        <p:spPr/>
        <p:txBody>
          <a:bodyPr/>
          <a:lstStyle/>
          <a:p>
            <a:pPr marL="0" indent="0" algn="just">
              <a:buNone/>
            </a:pPr>
            <a:r>
              <a:rPr lang="pl-PL" sz="2800" dirty="0"/>
              <a:t>Przepisy ustawy redaguje się zwięźle i syntetycznie, unikając nadmiernej szczegółowości, a zarazem w sposób, w jaki opisuje się typowe sytuacje występujące w dziedzinie spraw regulowanych tą ustawą.</a:t>
            </a:r>
          </a:p>
          <a:p>
            <a:endParaRPr lang="pl-PL" dirty="0"/>
          </a:p>
        </p:txBody>
      </p:sp>
    </p:spTree>
    <p:extLst>
      <p:ext uri="{BB962C8B-B14F-4D97-AF65-F5344CB8AC3E}">
        <p14:creationId xmlns:p14="http://schemas.microsoft.com/office/powerpoint/2010/main" val="40602583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ED970C-D463-48C1-8398-51CA099BDEDB}"/>
              </a:ext>
            </a:extLst>
          </p:cNvPr>
          <p:cNvSpPr>
            <a:spLocks noGrp="1"/>
          </p:cNvSpPr>
          <p:nvPr>
            <p:ph type="title"/>
          </p:nvPr>
        </p:nvSpPr>
        <p:spPr/>
        <p:txBody>
          <a:bodyPr>
            <a:normAutofit/>
          </a:bodyPr>
          <a:lstStyle/>
          <a:p>
            <a:r>
              <a:rPr lang="pl-PL" dirty="0"/>
              <a:t>Ustawa z dnia 5 stycznia 2011 r. -  Kodeks wyborczy</a:t>
            </a:r>
          </a:p>
        </p:txBody>
      </p:sp>
      <p:sp>
        <p:nvSpPr>
          <p:cNvPr id="3" name="Symbol zastępczy zawartości 2">
            <a:extLst>
              <a:ext uri="{FF2B5EF4-FFF2-40B4-BE49-F238E27FC236}">
                <a16:creationId xmlns:a16="http://schemas.microsoft.com/office/drawing/2014/main" id="{0F5727BE-7814-4A60-92FD-BC6EA249B0B2}"/>
              </a:ext>
            </a:extLst>
          </p:cNvPr>
          <p:cNvSpPr>
            <a:spLocks noGrp="1"/>
          </p:cNvSpPr>
          <p:nvPr>
            <p:ph idx="1"/>
          </p:nvPr>
        </p:nvSpPr>
        <p:spPr>
          <a:xfrm>
            <a:off x="685801" y="2417885"/>
            <a:ext cx="10779368" cy="4000499"/>
          </a:xfrm>
        </p:spPr>
        <p:txBody>
          <a:bodyPr>
            <a:normAutofit/>
          </a:bodyPr>
          <a:lstStyle/>
          <a:p>
            <a:pPr marL="0" indent="0" algn="just">
              <a:buNone/>
            </a:pPr>
            <a:r>
              <a:rPr lang="pl-PL" sz="2800" dirty="0"/>
              <a:t>Art. 5. Ilekroć </a:t>
            </a:r>
            <a:r>
              <a:rPr lang="pl-PL" sz="2800" u="sng" dirty="0"/>
              <a:t>w kodeksie </a:t>
            </a:r>
            <a:r>
              <a:rPr lang="pl-PL" sz="2800" dirty="0"/>
              <a:t>jest mowa o:</a:t>
            </a:r>
          </a:p>
          <a:p>
            <a:pPr marL="0" indent="0" algn="just">
              <a:buNone/>
            </a:pPr>
            <a:r>
              <a:rPr lang="pl-PL" sz="2800" dirty="0"/>
              <a:t>1) wyborach - należy przez to rozumieć wybory do Sejmu i do Senatu, wybory Prezydenta Rzeczypospolitej, wybory do Parlamentu Europejskiego w Rzeczypospolitej Polskiej, wybory do organów stanowiących jednostek samorządu terytorialnego oraz wybory wójtów, burmistrzów i prezydentów miast;</a:t>
            </a:r>
          </a:p>
          <a:p>
            <a:pPr marL="0" indent="0" algn="just">
              <a:buNone/>
            </a:pPr>
            <a:r>
              <a:rPr lang="pl-PL" sz="2800" dirty="0"/>
              <a:t>2) referendach - należy przez to rozumieć referenda ogólnokrajowe i referenda lokalne;</a:t>
            </a:r>
          </a:p>
          <a:p>
            <a:endParaRPr lang="pl-PL" dirty="0"/>
          </a:p>
        </p:txBody>
      </p:sp>
    </p:spTree>
    <p:extLst>
      <p:ext uri="{BB962C8B-B14F-4D97-AF65-F5344CB8AC3E}">
        <p14:creationId xmlns:p14="http://schemas.microsoft.com/office/powerpoint/2010/main" val="859894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99192B-0313-464C-9FC8-392081DEC258}"/>
              </a:ext>
            </a:extLst>
          </p:cNvPr>
          <p:cNvSpPr>
            <a:spLocks noGrp="1"/>
          </p:cNvSpPr>
          <p:nvPr>
            <p:ph type="title"/>
          </p:nvPr>
        </p:nvSpPr>
        <p:spPr/>
        <p:txBody>
          <a:bodyPr>
            <a:normAutofit/>
          </a:bodyPr>
          <a:lstStyle/>
          <a:p>
            <a:r>
              <a:rPr lang="pl-PL" dirty="0"/>
              <a:t>Ustawa z dnia 28 listopada 2014 r. Prawo o aktach stanu cywilnego</a:t>
            </a:r>
          </a:p>
        </p:txBody>
      </p:sp>
      <p:sp>
        <p:nvSpPr>
          <p:cNvPr id="3" name="Symbol zastępczy zawartości 2">
            <a:extLst>
              <a:ext uri="{FF2B5EF4-FFF2-40B4-BE49-F238E27FC236}">
                <a16:creationId xmlns:a16="http://schemas.microsoft.com/office/drawing/2014/main" id="{1D3C71FE-38D9-4754-BB42-A8EF5D5B6370}"/>
              </a:ext>
            </a:extLst>
          </p:cNvPr>
          <p:cNvSpPr>
            <a:spLocks noGrp="1"/>
          </p:cNvSpPr>
          <p:nvPr>
            <p:ph idx="1"/>
          </p:nvPr>
        </p:nvSpPr>
        <p:spPr/>
        <p:txBody>
          <a:bodyPr/>
          <a:lstStyle/>
          <a:p>
            <a:pPr marL="0" indent="0" algn="just">
              <a:buNone/>
            </a:pPr>
            <a:r>
              <a:rPr lang="pl-PL" sz="3200" dirty="0"/>
              <a:t>Art. 2. 1. Stanem cywilnym </a:t>
            </a:r>
            <a:r>
              <a:rPr lang="pl-PL" sz="3200" u="sng" dirty="0"/>
              <a:t>jest </a:t>
            </a:r>
            <a:r>
              <a:rPr lang="pl-PL" sz="3200" dirty="0"/>
              <a:t>sytuacja prawna </a:t>
            </a:r>
            <a:r>
              <a:rPr lang="pl-PL" sz="3200" u="sng" dirty="0"/>
              <a:t>osoby </a:t>
            </a:r>
            <a:r>
              <a:rPr lang="pl-PL" sz="3200" dirty="0"/>
              <a:t>wyrażona przez cechy indywidualizujące osobę, kształtowana przez zdarzenia naturalne, czynności prawne lub orzeczenia sądów, lub decyzje organów, stwierdzona w akcie stanu cywilnego.</a:t>
            </a:r>
          </a:p>
          <a:p>
            <a:endParaRPr lang="pl-PL" dirty="0"/>
          </a:p>
        </p:txBody>
      </p:sp>
    </p:spTree>
    <p:extLst>
      <p:ext uri="{BB962C8B-B14F-4D97-AF65-F5344CB8AC3E}">
        <p14:creationId xmlns:p14="http://schemas.microsoft.com/office/powerpoint/2010/main" val="17227723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346B07-E3AE-4308-B2E5-489D5B924555}"/>
              </a:ext>
            </a:extLst>
          </p:cNvPr>
          <p:cNvSpPr>
            <a:spLocks noGrp="1"/>
          </p:cNvSpPr>
          <p:nvPr>
            <p:ph type="title"/>
          </p:nvPr>
        </p:nvSpPr>
        <p:spPr/>
        <p:txBody>
          <a:bodyPr>
            <a:normAutofit/>
          </a:bodyPr>
          <a:lstStyle/>
          <a:p>
            <a:r>
              <a:rPr lang="pl-PL" dirty="0"/>
              <a:t>Ustawa z dnia 23 kwietnia 1964 r. - Kodeks cywilny</a:t>
            </a:r>
          </a:p>
        </p:txBody>
      </p:sp>
      <p:sp>
        <p:nvSpPr>
          <p:cNvPr id="3" name="Symbol zastępczy zawartości 2">
            <a:extLst>
              <a:ext uri="{FF2B5EF4-FFF2-40B4-BE49-F238E27FC236}">
                <a16:creationId xmlns:a16="http://schemas.microsoft.com/office/drawing/2014/main" id="{A693CE27-E74C-421F-A816-BCDC2F573043}"/>
              </a:ext>
            </a:extLst>
          </p:cNvPr>
          <p:cNvSpPr>
            <a:spLocks noGrp="1"/>
          </p:cNvSpPr>
          <p:nvPr>
            <p:ph idx="1"/>
          </p:nvPr>
        </p:nvSpPr>
        <p:spPr/>
        <p:txBody>
          <a:bodyPr/>
          <a:lstStyle/>
          <a:p>
            <a:pPr marL="0" indent="0">
              <a:buNone/>
            </a:pPr>
            <a:r>
              <a:rPr lang="pl-PL" dirty="0">
                <a:hlinkClick r:id="rId2"/>
              </a:rPr>
              <a:t>Księga PIERWSZA. CZĘŚĆ OGÓLNA</a:t>
            </a:r>
            <a:endParaRPr lang="pl-PL" dirty="0"/>
          </a:p>
          <a:p>
            <a:pPr marL="0" indent="0">
              <a:buNone/>
            </a:pPr>
            <a:endParaRPr lang="pl-PL" u="sng" dirty="0">
              <a:hlinkClick r:id="rId3"/>
            </a:endParaRPr>
          </a:p>
          <a:p>
            <a:pPr marL="0" indent="0">
              <a:buNone/>
            </a:pPr>
            <a:r>
              <a:rPr lang="pl-PL" u="sng" dirty="0">
                <a:hlinkClick r:id="rId3"/>
              </a:rPr>
              <a:t>Tytuł II. Osoby </a:t>
            </a:r>
            <a:endParaRPr lang="pl-PL" u="sng" dirty="0"/>
          </a:p>
          <a:p>
            <a:pPr marL="0" indent="0">
              <a:buNone/>
            </a:pPr>
            <a:endParaRPr lang="pl-PL" u="sng" dirty="0">
              <a:hlinkClick r:id="rId4"/>
            </a:endParaRPr>
          </a:p>
          <a:p>
            <a:pPr marL="0" indent="0">
              <a:buNone/>
            </a:pPr>
            <a:r>
              <a:rPr lang="pl-PL" u="sng" dirty="0">
                <a:hlinkClick r:id="rId4"/>
              </a:rPr>
              <a:t>Dział I. Osoby fizyczne </a:t>
            </a:r>
            <a:endParaRPr lang="pl-PL" u="sng" dirty="0">
              <a:hlinkClick r:id="rId5"/>
            </a:endParaRPr>
          </a:p>
          <a:p>
            <a:pPr marL="0" indent="0">
              <a:buNone/>
            </a:pPr>
            <a:r>
              <a:rPr lang="pl-PL" u="sng" dirty="0">
                <a:hlinkClick r:id="rId5"/>
              </a:rPr>
              <a:t>Dział II. Osoby prawne </a:t>
            </a:r>
            <a:endParaRPr lang="pl-PL" u="sng" dirty="0"/>
          </a:p>
          <a:p>
            <a:pPr marL="0" indent="0">
              <a:buNone/>
            </a:pPr>
            <a:r>
              <a:rPr lang="pl-PL" u="sng" dirty="0">
                <a:hlinkClick r:id="rId6"/>
              </a:rPr>
              <a:t>Dział III. Przedsiębiorcy i ich oznaczenia </a:t>
            </a:r>
            <a:endParaRPr lang="pl-PL" u="sng" dirty="0"/>
          </a:p>
          <a:p>
            <a:pPr marL="0" indent="0">
              <a:buNone/>
            </a:pPr>
            <a:endParaRPr lang="pl-PL" dirty="0"/>
          </a:p>
        </p:txBody>
      </p:sp>
      <p:sp>
        <p:nvSpPr>
          <p:cNvPr id="4" name="pole tekstowe 3">
            <a:extLst>
              <a:ext uri="{FF2B5EF4-FFF2-40B4-BE49-F238E27FC236}">
                <a16:creationId xmlns:a16="http://schemas.microsoft.com/office/drawing/2014/main" id="{2A85DAB3-4FEB-43C6-B457-6179DC7088DC}"/>
              </a:ext>
            </a:extLst>
          </p:cNvPr>
          <p:cNvSpPr txBox="1"/>
          <p:nvPr/>
        </p:nvSpPr>
        <p:spPr>
          <a:xfrm>
            <a:off x="3771900" y="3675185"/>
            <a:ext cx="914400" cy="646331"/>
          </a:xfrm>
          <a:prstGeom prst="rect">
            <a:avLst/>
          </a:prstGeom>
          <a:noFill/>
        </p:spPr>
        <p:txBody>
          <a:bodyPr wrap="square" rtlCol="0">
            <a:spAutoFit/>
          </a:bodyPr>
          <a:lstStyle/>
          <a:p>
            <a:endParaRPr lang="pl-PL" dirty="0"/>
          </a:p>
          <a:p>
            <a:endParaRPr lang="pl-PL" dirty="0"/>
          </a:p>
        </p:txBody>
      </p:sp>
    </p:spTree>
    <p:extLst>
      <p:ext uri="{BB962C8B-B14F-4D97-AF65-F5344CB8AC3E}">
        <p14:creationId xmlns:p14="http://schemas.microsoft.com/office/powerpoint/2010/main" val="165610874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38AD31-73FD-4AC2-A888-FDA0D736FC0B}"/>
              </a:ext>
            </a:extLst>
          </p:cNvPr>
          <p:cNvSpPr>
            <a:spLocks noGrp="1"/>
          </p:cNvSpPr>
          <p:nvPr>
            <p:ph type="title"/>
          </p:nvPr>
        </p:nvSpPr>
        <p:spPr/>
        <p:txBody>
          <a:bodyPr/>
          <a:lstStyle/>
          <a:p>
            <a:r>
              <a:rPr lang="pl-PL" dirty="0"/>
              <a:t>Ustawa z dnia 28 listopada 2014 r. Prawo o aktach stanu cywilnego</a:t>
            </a:r>
          </a:p>
        </p:txBody>
      </p:sp>
      <p:sp>
        <p:nvSpPr>
          <p:cNvPr id="3" name="Symbol zastępczy zawartości 2">
            <a:extLst>
              <a:ext uri="{FF2B5EF4-FFF2-40B4-BE49-F238E27FC236}">
                <a16:creationId xmlns:a16="http://schemas.microsoft.com/office/drawing/2014/main" id="{8EC544AC-F176-442E-B1D9-581A980FDBBA}"/>
              </a:ext>
            </a:extLst>
          </p:cNvPr>
          <p:cNvSpPr>
            <a:spLocks noGrp="1"/>
          </p:cNvSpPr>
          <p:nvPr>
            <p:ph idx="1"/>
          </p:nvPr>
        </p:nvSpPr>
        <p:spPr/>
        <p:txBody>
          <a:bodyPr>
            <a:normAutofit/>
          </a:bodyPr>
          <a:lstStyle/>
          <a:p>
            <a:pPr marL="0" indent="0" algn="just">
              <a:buNone/>
            </a:pPr>
            <a:r>
              <a:rPr lang="pl-PL" sz="3200" dirty="0"/>
              <a:t>Art. 2. 3.  </a:t>
            </a:r>
            <a:r>
              <a:rPr lang="pl-PL" sz="3200" u="sng" dirty="0"/>
              <a:t>Aktem stanu cywilnego </a:t>
            </a:r>
            <a:r>
              <a:rPr lang="pl-PL" sz="3200" dirty="0"/>
              <a:t>jest wpis o urodzeniu, małżeństwie albo zgonie w rejestrze stanu cywilnego wraz z treścią późniejszych wpisów wpływających na treść lub ważność tego aktu.</a:t>
            </a:r>
          </a:p>
        </p:txBody>
      </p:sp>
    </p:spTree>
    <p:extLst>
      <p:ext uri="{BB962C8B-B14F-4D97-AF65-F5344CB8AC3E}">
        <p14:creationId xmlns:p14="http://schemas.microsoft.com/office/powerpoint/2010/main" val="4394779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2226C4-9E66-4D57-A036-65F8C41DBE5F}"/>
              </a:ext>
            </a:extLst>
          </p:cNvPr>
          <p:cNvSpPr>
            <a:spLocks noGrp="1"/>
          </p:cNvSpPr>
          <p:nvPr>
            <p:ph type="title"/>
          </p:nvPr>
        </p:nvSpPr>
        <p:spPr/>
        <p:txBody>
          <a:bodyPr>
            <a:normAutofit fontScale="90000"/>
          </a:bodyPr>
          <a:lstStyle/>
          <a:p>
            <a:r>
              <a:rPr lang="pl-PL" dirty="0"/>
              <a:t>Ustawa z dnia 15 września 2022 r. o medycynie laboratoryjnej</a:t>
            </a:r>
            <a:br>
              <a:rPr lang="pl-PL" b="1" dirty="0"/>
            </a:br>
            <a:endParaRPr lang="pl-PL" dirty="0"/>
          </a:p>
        </p:txBody>
      </p:sp>
      <p:sp>
        <p:nvSpPr>
          <p:cNvPr id="3" name="Symbol zastępczy zawartości 2">
            <a:extLst>
              <a:ext uri="{FF2B5EF4-FFF2-40B4-BE49-F238E27FC236}">
                <a16:creationId xmlns:a16="http://schemas.microsoft.com/office/drawing/2014/main" id="{CA6E8E2F-EBD9-41D1-87F7-31DD8F6CE22D}"/>
              </a:ext>
            </a:extLst>
          </p:cNvPr>
          <p:cNvSpPr>
            <a:spLocks noGrp="1"/>
          </p:cNvSpPr>
          <p:nvPr>
            <p:ph idx="1"/>
          </p:nvPr>
        </p:nvSpPr>
        <p:spPr/>
        <p:txBody>
          <a:bodyPr>
            <a:normAutofit/>
          </a:bodyPr>
          <a:lstStyle/>
          <a:p>
            <a:pPr marL="0" indent="0" algn="just">
              <a:buNone/>
            </a:pPr>
            <a:r>
              <a:rPr lang="pl-PL" sz="2800" dirty="0"/>
              <a:t>Art. 2. Użyte w ustawie określenia oznaczają:</a:t>
            </a:r>
          </a:p>
          <a:p>
            <a:pPr marL="0" indent="0" algn="just">
              <a:buNone/>
            </a:pPr>
            <a:r>
              <a:rPr lang="pl-PL" sz="2800" dirty="0"/>
              <a:t>4) medycyna laboratoryjna - dziedzinę medycyny, której zadaniem jest określanie składu i parametrów biologicznych, chemicznych i fizycznych materiałów biologicznych;</a:t>
            </a:r>
          </a:p>
        </p:txBody>
      </p:sp>
    </p:spTree>
    <p:extLst>
      <p:ext uri="{BB962C8B-B14F-4D97-AF65-F5344CB8AC3E}">
        <p14:creationId xmlns:p14="http://schemas.microsoft.com/office/powerpoint/2010/main" val="116710602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AE1180-6DDB-48D1-B038-F052F05C3D34}"/>
              </a:ext>
            </a:extLst>
          </p:cNvPr>
          <p:cNvSpPr>
            <a:spLocks noGrp="1"/>
          </p:cNvSpPr>
          <p:nvPr>
            <p:ph type="title"/>
          </p:nvPr>
        </p:nvSpPr>
        <p:spPr/>
        <p:txBody>
          <a:bodyPr/>
          <a:lstStyle/>
          <a:p>
            <a:r>
              <a:rPr lang="pl-PL" dirty="0"/>
              <a:t>SJP</a:t>
            </a:r>
          </a:p>
        </p:txBody>
      </p:sp>
      <p:sp>
        <p:nvSpPr>
          <p:cNvPr id="3" name="Symbol zastępczy zawartości 2">
            <a:extLst>
              <a:ext uri="{FF2B5EF4-FFF2-40B4-BE49-F238E27FC236}">
                <a16:creationId xmlns:a16="http://schemas.microsoft.com/office/drawing/2014/main" id="{47EAA3F5-1295-48AE-8548-DED0DBA38684}"/>
              </a:ext>
            </a:extLst>
          </p:cNvPr>
          <p:cNvSpPr>
            <a:spLocks noGrp="1"/>
          </p:cNvSpPr>
          <p:nvPr>
            <p:ph idx="1"/>
          </p:nvPr>
        </p:nvSpPr>
        <p:spPr>
          <a:xfrm>
            <a:off x="677009" y="2638044"/>
            <a:ext cx="11306906" cy="3101983"/>
          </a:xfrm>
        </p:spPr>
        <p:txBody>
          <a:bodyPr/>
          <a:lstStyle/>
          <a:p>
            <a:pPr marL="0" indent="0" algn="just">
              <a:buNone/>
            </a:pPr>
            <a:r>
              <a:rPr lang="pl-PL" sz="2800" dirty="0"/>
              <a:t>medycyna </a:t>
            </a:r>
          </a:p>
          <a:p>
            <a:pPr marL="0" indent="0" algn="just">
              <a:buNone/>
            </a:pPr>
            <a:r>
              <a:rPr lang="pl-PL" sz="2800" b="1" dirty="0"/>
              <a:t>	1. </a:t>
            </a:r>
            <a:r>
              <a:rPr lang="pl-PL" sz="2800" dirty="0"/>
              <a:t>«nauka o chorobach ludzi oraz o sposobach ich leczenia»</a:t>
            </a:r>
          </a:p>
          <a:p>
            <a:pPr marL="0" indent="0" algn="just">
              <a:buNone/>
            </a:pPr>
            <a:r>
              <a:rPr lang="pl-PL" sz="2800" b="1" dirty="0"/>
              <a:t>	2. </a:t>
            </a:r>
            <a:r>
              <a:rPr lang="pl-PL" sz="2800" dirty="0"/>
              <a:t>«kierunek na wyższej uczelni, obejmujący studia w tym zakresie»</a:t>
            </a:r>
          </a:p>
          <a:p>
            <a:pPr marL="0" indent="0">
              <a:buNone/>
            </a:pPr>
            <a:endParaRPr lang="pl-PL" dirty="0"/>
          </a:p>
        </p:txBody>
      </p:sp>
    </p:spTree>
    <p:extLst>
      <p:ext uri="{BB962C8B-B14F-4D97-AF65-F5344CB8AC3E}">
        <p14:creationId xmlns:p14="http://schemas.microsoft.com/office/powerpoint/2010/main" val="3413285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62D2CD-6CDD-4FB9-AF58-DE0D0252B4E8}"/>
              </a:ext>
            </a:extLst>
          </p:cNvPr>
          <p:cNvSpPr>
            <a:spLocks noGrp="1"/>
          </p:cNvSpPr>
          <p:nvPr>
            <p:ph type="title"/>
          </p:nvPr>
        </p:nvSpPr>
        <p:spPr/>
        <p:txBody>
          <a:bodyPr>
            <a:normAutofit fontScale="90000"/>
          </a:bodyPr>
          <a:lstStyle/>
          <a:p>
            <a:r>
              <a:rPr lang="pl-PL" dirty="0"/>
              <a:t>Rozporządzenie Ministra Rozwoju z dnia 2 czerwca 2016 r. w sprawie wymagań dla sprzętu elektrycznego</a:t>
            </a:r>
          </a:p>
        </p:txBody>
      </p:sp>
      <p:sp>
        <p:nvSpPr>
          <p:cNvPr id="3" name="Symbol zastępczy zawartości 2">
            <a:extLst>
              <a:ext uri="{FF2B5EF4-FFF2-40B4-BE49-F238E27FC236}">
                <a16:creationId xmlns:a16="http://schemas.microsoft.com/office/drawing/2014/main" id="{A98E0435-8BA0-4173-BE45-8DB869A5707F}"/>
              </a:ext>
            </a:extLst>
          </p:cNvPr>
          <p:cNvSpPr>
            <a:spLocks noGrp="1"/>
          </p:cNvSpPr>
          <p:nvPr>
            <p:ph idx="1"/>
          </p:nvPr>
        </p:nvSpPr>
        <p:spPr/>
        <p:txBody>
          <a:bodyPr>
            <a:normAutofit/>
          </a:bodyPr>
          <a:lstStyle/>
          <a:p>
            <a:pPr marL="0" indent="0" algn="just">
              <a:buNone/>
            </a:pPr>
            <a:r>
              <a:rPr lang="pl-PL" sz="3200" dirty="0"/>
              <a:t>§ 3. Ilekroć w rozporządzeniu jest mowa o sprzęcie elektrycznym, należy przez to rozumieć sprzęt elektryczny przeznaczony do użytkowania przy napięciu nominalnym od 50 V do 1000 V prądu przemiennego lub od 75 V do 1500 V prądu stałego.</a:t>
            </a:r>
          </a:p>
        </p:txBody>
      </p:sp>
    </p:spTree>
    <p:extLst>
      <p:ext uri="{BB962C8B-B14F-4D97-AF65-F5344CB8AC3E}">
        <p14:creationId xmlns:p14="http://schemas.microsoft.com/office/powerpoint/2010/main" val="407967338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0A4D75-726C-498F-BC01-D62D54DD3AB6}"/>
              </a:ext>
            </a:extLst>
          </p:cNvPr>
          <p:cNvSpPr>
            <a:spLocks noGrp="1"/>
          </p:cNvSpPr>
          <p:nvPr>
            <p:ph type="title"/>
          </p:nvPr>
        </p:nvSpPr>
        <p:spPr>
          <a:xfrm>
            <a:off x="2169589" y="226138"/>
            <a:ext cx="7729728" cy="1188720"/>
          </a:xfrm>
        </p:spPr>
        <p:txBody>
          <a:bodyPr>
            <a:normAutofit fontScale="90000"/>
          </a:bodyPr>
          <a:lstStyle/>
          <a:p>
            <a:r>
              <a:rPr lang="pl-PL" dirty="0"/>
              <a:t>Ustawa z dnia 13 kwietnia 2016 r. o systemach oceny zgodności i nadzoru rynku</a:t>
            </a:r>
          </a:p>
        </p:txBody>
      </p:sp>
      <p:sp>
        <p:nvSpPr>
          <p:cNvPr id="3" name="Symbol zastępczy zawartości 2">
            <a:extLst>
              <a:ext uri="{FF2B5EF4-FFF2-40B4-BE49-F238E27FC236}">
                <a16:creationId xmlns:a16="http://schemas.microsoft.com/office/drawing/2014/main" id="{ABC2C0B6-BC7B-48AE-A4C5-D9FD05BE7C67}"/>
              </a:ext>
            </a:extLst>
          </p:cNvPr>
          <p:cNvSpPr>
            <a:spLocks noGrp="1"/>
          </p:cNvSpPr>
          <p:nvPr>
            <p:ph idx="1"/>
          </p:nvPr>
        </p:nvSpPr>
        <p:spPr>
          <a:xfrm>
            <a:off x="372207" y="1608992"/>
            <a:ext cx="11447585" cy="4844562"/>
          </a:xfrm>
        </p:spPr>
        <p:txBody>
          <a:bodyPr>
            <a:noAutofit/>
          </a:bodyPr>
          <a:lstStyle/>
          <a:p>
            <a:pPr marL="0" indent="0" algn="just">
              <a:buNone/>
            </a:pPr>
            <a:r>
              <a:rPr lang="pl-PL" sz="2400" dirty="0"/>
              <a:t>Art. 12. Minister kierujący działem administracji rządowej właściwym ze względu na przedmiot oceny zgodności określi, w drodze rozporządzenia:</a:t>
            </a:r>
          </a:p>
          <a:p>
            <a:pPr marL="0" indent="0" algn="just">
              <a:buNone/>
            </a:pPr>
            <a:r>
              <a:rPr lang="pl-PL" sz="2400" dirty="0"/>
              <a:t>1) wymagania dla </a:t>
            </a:r>
            <a:r>
              <a:rPr lang="pl-PL" sz="2400" u="sng" dirty="0"/>
              <a:t>wyrobów </a:t>
            </a:r>
            <a:r>
              <a:rPr lang="pl-PL" sz="2400" dirty="0"/>
              <a:t>podlegających ocenie zgodności określonych w dyrektywach nowego podejścia,</a:t>
            </a:r>
          </a:p>
          <a:p>
            <a:pPr marL="0" indent="0" algn="just">
              <a:buNone/>
            </a:pPr>
            <a:r>
              <a:rPr lang="pl-PL" sz="2400" dirty="0"/>
              <a:t>2) procedury oceny zgodności,</a:t>
            </a:r>
          </a:p>
          <a:p>
            <a:pPr marL="0" indent="0" algn="just">
              <a:buNone/>
            </a:pPr>
            <a:r>
              <a:rPr lang="pl-PL" sz="2400" dirty="0"/>
              <a:t>3) zakres dokumentacji technicznej wyrobów,</a:t>
            </a:r>
          </a:p>
          <a:p>
            <a:pPr marL="0" indent="0" algn="just">
              <a:buNone/>
            </a:pPr>
            <a:r>
              <a:rPr lang="pl-PL" sz="2400" dirty="0"/>
              <a:t>4) sposób oznakowania wyrobów,</a:t>
            </a:r>
          </a:p>
          <a:p>
            <a:pPr marL="0" indent="0" algn="just">
              <a:buNone/>
            </a:pPr>
            <a:r>
              <a:rPr lang="pl-PL" sz="2400" dirty="0"/>
              <a:t>5) elementy deklaracji zgodności,</a:t>
            </a:r>
          </a:p>
          <a:p>
            <a:pPr marL="0" indent="0" algn="just">
              <a:buNone/>
            </a:pPr>
            <a:r>
              <a:rPr lang="pl-PL" sz="2400" dirty="0"/>
              <a:t>6) dodatkowe warunki udzielania autoryzacji jednostkom oceniającym zgodność, jeśli takie warunki są określone w dyrektywach nowego podejścia</a:t>
            </a:r>
          </a:p>
          <a:p>
            <a:pPr marL="0" indent="0" algn="just">
              <a:buNone/>
            </a:pPr>
            <a:r>
              <a:rPr lang="pl-PL" sz="2400" dirty="0"/>
              <a:t>- biorąc pod uwagę rodzaje </a:t>
            </a:r>
            <a:r>
              <a:rPr lang="pl-PL" sz="2400" u="sng" dirty="0"/>
              <a:t>wyrobów </a:t>
            </a:r>
            <a:r>
              <a:rPr lang="pl-PL" sz="2400" dirty="0"/>
              <a:t>oraz stopień stwarzanych przez nie zagrożeń, a także inne wymagania zawarte w dyrektywach nowego podejścia.</a:t>
            </a:r>
          </a:p>
        </p:txBody>
      </p:sp>
    </p:spTree>
    <p:extLst>
      <p:ext uri="{BB962C8B-B14F-4D97-AF65-F5344CB8AC3E}">
        <p14:creationId xmlns:p14="http://schemas.microsoft.com/office/powerpoint/2010/main" val="32879532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801927-A61A-4908-A68D-31CB08176FC5}"/>
              </a:ext>
            </a:extLst>
          </p:cNvPr>
          <p:cNvSpPr>
            <a:spLocks noGrp="1"/>
          </p:cNvSpPr>
          <p:nvPr>
            <p:ph type="title"/>
          </p:nvPr>
        </p:nvSpPr>
        <p:spPr/>
        <p:txBody>
          <a:bodyPr>
            <a:normAutofit fontScale="90000"/>
          </a:bodyPr>
          <a:lstStyle/>
          <a:p>
            <a:r>
              <a:rPr lang="pl-PL" dirty="0"/>
              <a:t>Ustawa z dnia 13 kwietnia 2016 r. o systemach oceny zgodności i nadzoru rynku</a:t>
            </a:r>
          </a:p>
        </p:txBody>
      </p:sp>
      <p:sp>
        <p:nvSpPr>
          <p:cNvPr id="3" name="Symbol zastępczy zawartości 2">
            <a:extLst>
              <a:ext uri="{FF2B5EF4-FFF2-40B4-BE49-F238E27FC236}">
                <a16:creationId xmlns:a16="http://schemas.microsoft.com/office/drawing/2014/main" id="{51B5860C-A858-4CB1-9624-0312C47146F4}"/>
              </a:ext>
            </a:extLst>
          </p:cNvPr>
          <p:cNvSpPr>
            <a:spLocks noGrp="1"/>
          </p:cNvSpPr>
          <p:nvPr>
            <p:ph idx="1"/>
          </p:nvPr>
        </p:nvSpPr>
        <p:spPr>
          <a:xfrm>
            <a:off x="958362" y="2638044"/>
            <a:ext cx="10119946" cy="3101983"/>
          </a:xfrm>
        </p:spPr>
        <p:txBody>
          <a:bodyPr>
            <a:normAutofit/>
          </a:bodyPr>
          <a:lstStyle/>
          <a:p>
            <a:pPr marL="0" indent="0">
              <a:buNone/>
            </a:pPr>
            <a:r>
              <a:rPr lang="pl-PL" sz="2400" dirty="0"/>
              <a:t>Niniejsza ustawa w zakresie swojej regulacji wdraża: […]</a:t>
            </a:r>
          </a:p>
          <a:p>
            <a:pPr marL="0" indent="0">
              <a:buNone/>
            </a:pPr>
            <a:r>
              <a:rPr lang="pl-PL" sz="2400" dirty="0"/>
              <a:t>11) dyrektywę Parlamentu Europejskiego i Rady 2014/35/UE z dnia 26 lutego 2014 r. w sprawie harmonizacji ustawodawstw państw członkowskich odnoszących się do udostępniania na rynku </a:t>
            </a:r>
            <a:r>
              <a:rPr lang="pl-PL" sz="2400" u="sng" dirty="0"/>
              <a:t>sprzętu elektrycznego </a:t>
            </a:r>
            <a:r>
              <a:rPr lang="pl-PL" sz="2400" dirty="0"/>
              <a:t>przewidzianego do stosowania w określonych granicach napięcia (</a:t>
            </a:r>
            <a:r>
              <a:rPr lang="pl-PL" sz="2400" dirty="0" err="1"/>
              <a:t>Dz.Urz</a:t>
            </a:r>
            <a:r>
              <a:rPr lang="pl-PL" sz="2400" dirty="0"/>
              <a:t>. UE L 96 z 29.03.2014, str. 357); </a:t>
            </a:r>
          </a:p>
        </p:txBody>
      </p:sp>
    </p:spTree>
    <p:extLst>
      <p:ext uri="{BB962C8B-B14F-4D97-AF65-F5344CB8AC3E}">
        <p14:creationId xmlns:p14="http://schemas.microsoft.com/office/powerpoint/2010/main" val="14147018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13F244-106D-492C-BD9B-560E214F672E}"/>
              </a:ext>
            </a:extLst>
          </p:cNvPr>
          <p:cNvSpPr>
            <a:spLocks noGrp="1"/>
          </p:cNvSpPr>
          <p:nvPr>
            <p:ph type="title"/>
          </p:nvPr>
        </p:nvSpPr>
        <p:spPr/>
        <p:txBody>
          <a:bodyPr>
            <a:normAutofit fontScale="90000"/>
          </a:bodyPr>
          <a:lstStyle/>
          <a:p>
            <a:r>
              <a:rPr lang="pl-PL" dirty="0"/>
              <a:t>Ustawa z dnia 13 kwietnia 2016 r. o systemach oceny zgodności i nadzoru rynku</a:t>
            </a:r>
          </a:p>
        </p:txBody>
      </p:sp>
      <p:sp>
        <p:nvSpPr>
          <p:cNvPr id="3" name="Symbol zastępczy zawartości 2">
            <a:extLst>
              <a:ext uri="{FF2B5EF4-FFF2-40B4-BE49-F238E27FC236}">
                <a16:creationId xmlns:a16="http://schemas.microsoft.com/office/drawing/2014/main" id="{ED48D891-2ED8-41B6-9B7F-C1B250921A00}"/>
              </a:ext>
            </a:extLst>
          </p:cNvPr>
          <p:cNvSpPr>
            <a:spLocks noGrp="1"/>
          </p:cNvSpPr>
          <p:nvPr>
            <p:ph idx="1"/>
          </p:nvPr>
        </p:nvSpPr>
        <p:spPr>
          <a:xfrm>
            <a:off x="536331" y="2638044"/>
            <a:ext cx="11166231" cy="3894641"/>
          </a:xfrm>
        </p:spPr>
        <p:txBody>
          <a:bodyPr>
            <a:normAutofit/>
          </a:bodyPr>
          <a:lstStyle/>
          <a:p>
            <a:pPr marL="0" indent="0">
              <a:buNone/>
            </a:pPr>
            <a:r>
              <a:rPr lang="pl-PL" sz="2400" dirty="0"/>
              <a:t>Art. 129. 1. Do kontroli wszczętych i niezakończonych przed dniem:</a:t>
            </a:r>
          </a:p>
          <a:p>
            <a:pPr marL="0" indent="0">
              <a:buNone/>
            </a:pPr>
            <a:r>
              <a:rPr lang="pl-PL" sz="2400" dirty="0"/>
              <a:t>1) wejścia w życie ustawy - w stosunku do wyrobów, o których mowa w: […]</a:t>
            </a:r>
          </a:p>
          <a:p>
            <a:pPr marL="0" indent="0">
              <a:buNone/>
            </a:pPr>
            <a:r>
              <a:rPr lang="pl-PL" sz="2400" dirty="0"/>
              <a:t>	k) dyrektywie Parlamentu Europejskiego i Rady 2014/35/UE z dnia 26 lutego 2014 r. w sprawie harmonizacji ustawodawstw państw członkowskich odnoszących się do udostępniania na rynku </a:t>
            </a:r>
            <a:r>
              <a:rPr lang="pl-PL" sz="2400" u="sng" dirty="0"/>
              <a:t>sprzętu elektrycznego </a:t>
            </a:r>
            <a:r>
              <a:rPr lang="pl-PL" sz="2400" dirty="0"/>
              <a:t>przewidzianego do stosowania w określonych granicach napięcia (</a:t>
            </a:r>
            <a:r>
              <a:rPr lang="pl-PL" sz="2400" dirty="0" err="1"/>
              <a:t>Dz.Urz</a:t>
            </a:r>
            <a:r>
              <a:rPr lang="pl-PL" sz="2400" dirty="0"/>
              <a:t>. UE L 96 z 29.03.2014, str. 357), zwanej dalej ,,dyrektywą 2014/35/UE‚’</a:t>
            </a:r>
          </a:p>
          <a:p>
            <a:pPr marL="0" indent="0">
              <a:buNone/>
            </a:pPr>
            <a:r>
              <a:rPr lang="pl-PL" sz="2400" dirty="0"/>
              <a:t>	- stosuje się przepisy dotychczasowe.</a:t>
            </a:r>
          </a:p>
        </p:txBody>
      </p:sp>
    </p:spTree>
    <p:extLst>
      <p:ext uri="{BB962C8B-B14F-4D97-AF65-F5344CB8AC3E}">
        <p14:creationId xmlns:p14="http://schemas.microsoft.com/office/powerpoint/2010/main" val="396691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96366D-ACD6-42BD-9846-3D3F5F48BE25}"/>
              </a:ext>
            </a:extLst>
          </p:cNvPr>
          <p:cNvSpPr>
            <a:spLocks noGrp="1"/>
          </p:cNvSpPr>
          <p:nvPr>
            <p:ph type="title"/>
          </p:nvPr>
        </p:nvSpPr>
        <p:spPr/>
        <p:txBody>
          <a:bodyPr/>
          <a:lstStyle/>
          <a:p>
            <a:r>
              <a:rPr lang="pl-PL" dirty="0"/>
              <a:t>§ 7 </a:t>
            </a:r>
            <a:r>
              <a:rPr lang="pl-PL" dirty="0" err="1"/>
              <a:t>ZTP</a:t>
            </a:r>
            <a:endParaRPr lang="pl-PL" dirty="0"/>
          </a:p>
        </p:txBody>
      </p:sp>
      <p:sp>
        <p:nvSpPr>
          <p:cNvPr id="3" name="Symbol zastępczy zawartości 2">
            <a:extLst>
              <a:ext uri="{FF2B5EF4-FFF2-40B4-BE49-F238E27FC236}">
                <a16:creationId xmlns:a16="http://schemas.microsoft.com/office/drawing/2014/main" id="{93C5B2E9-286F-4678-BE4F-D5525AD3D078}"/>
              </a:ext>
            </a:extLst>
          </p:cNvPr>
          <p:cNvSpPr>
            <a:spLocks noGrp="1"/>
          </p:cNvSpPr>
          <p:nvPr>
            <p:ph idx="1"/>
          </p:nvPr>
        </p:nvSpPr>
        <p:spPr>
          <a:xfrm>
            <a:off x="2193857" y="2532536"/>
            <a:ext cx="7729728" cy="3101983"/>
          </a:xfrm>
        </p:spPr>
        <p:txBody>
          <a:bodyPr/>
          <a:lstStyle/>
          <a:p>
            <a:pPr marL="0" indent="0" algn="just">
              <a:buNone/>
            </a:pPr>
            <a:endParaRPr lang="pl-PL" sz="2800" dirty="0"/>
          </a:p>
          <a:p>
            <a:pPr marL="0" indent="0" algn="just">
              <a:buNone/>
            </a:pPr>
            <a:r>
              <a:rPr lang="pl-PL" sz="2800" dirty="0"/>
              <a:t>Zdania w ustawie redaguje się zgodnie z powszechnie przyjętymi regułami składni języka polskiego, unikając zdań wielokrotnie złożonych.</a:t>
            </a:r>
          </a:p>
          <a:p>
            <a:pPr marL="0" indent="0">
              <a:buNone/>
            </a:pPr>
            <a:endParaRPr lang="pl-PL" dirty="0"/>
          </a:p>
        </p:txBody>
      </p:sp>
    </p:spTree>
    <p:extLst>
      <p:ext uri="{BB962C8B-B14F-4D97-AF65-F5344CB8AC3E}">
        <p14:creationId xmlns:p14="http://schemas.microsoft.com/office/powerpoint/2010/main" val="18715420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FF19C6-9F20-4E1C-9B48-CFC2A6E6B0E4}"/>
              </a:ext>
            </a:extLst>
          </p:cNvPr>
          <p:cNvSpPr>
            <a:spLocks noGrp="1"/>
          </p:cNvSpPr>
          <p:nvPr>
            <p:ph type="title"/>
          </p:nvPr>
        </p:nvSpPr>
        <p:spPr>
          <a:xfrm>
            <a:off x="2231136" y="641838"/>
            <a:ext cx="7729728" cy="1511574"/>
          </a:xfrm>
        </p:spPr>
        <p:txBody>
          <a:bodyPr>
            <a:normAutofit fontScale="90000"/>
          </a:bodyPr>
          <a:lstStyle/>
          <a:p>
            <a:r>
              <a:rPr lang="pl-PL" dirty="0"/>
              <a:t>Dekret z dnia 18 kwietnia 1955 </a:t>
            </a:r>
            <a:r>
              <a:rPr lang="pl-PL" dirty="0" err="1"/>
              <a:t>r.o</a:t>
            </a:r>
            <a:r>
              <a:rPr lang="pl-PL" dirty="0"/>
              <a:t> uwłaszczeniu i o uregulowaniu innych spraw, związanych z reformą rolną i osadnictwem rolnym </a:t>
            </a:r>
          </a:p>
        </p:txBody>
      </p:sp>
      <p:sp>
        <p:nvSpPr>
          <p:cNvPr id="3" name="Symbol zastępczy zawartości 2">
            <a:extLst>
              <a:ext uri="{FF2B5EF4-FFF2-40B4-BE49-F238E27FC236}">
                <a16:creationId xmlns:a16="http://schemas.microsoft.com/office/drawing/2014/main" id="{00628810-9F76-4B55-ADC9-67682AD1C4BF}"/>
              </a:ext>
            </a:extLst>
          </p:cNvPr>
          <p:cNvSpPr>
            <a:spLocks noGrp="1"/>
          </p:cNvSpPr>
          <p:nvPr>
            <p:ph idx="1"/>
          </p:nvPr>
        </p:nvSpPr>
        <p:spPr>
          <a:xfrm>
            <a:off x="2231136" y="3153597"/>
            <a:ext cx="7729728" cy="3101983"/>
          </a:xfrm>
        </p:spPr>
        <p:txBody>
          <a:bodyPr>
            <a:normAutofit/>
          </a:bodyPr>
          <a:lstStyle/>
          <a:p>
            <a:pPr marL="0" indent="0" algn="just">
              <a:buNone/>
            </a:pPr>
            <a:r>
              <a:rPr lang="pl-PL" sz="3200" dirty="0"/>
              <a:t>Art. 7. 2. Za członków rodziny </a:t>
            </a:r>
            <a:r>
              <a:rPr lang="pl-PL" sz="3200" u="sng" dirty="0"/>
              <a:t>uważa się </a:t>
            </a:r>
            <a:r>
              <a:rPr lang="pl-PL" sz="3200" dirty="0"/>
              <a:t>małżonka, dzieci, </a:t>
            </a:r>
            <a:r>
              <a:rPr lang="pl-PL" sz="3200" u="sng" dirty="0"/>
              <a:t>wnuków</a:t>
            </a:r>
            <a:r>
              <a:rPr lang="pl-PL" sz="3200" dirty="0"/>
              <a:t>, rodziców i rodzeństwo.</a:t>
            </a:r>
          </a:p>
        </p:txBody>
      </p:sp>
    </p:spTree>
    <p:extLst>
      <p:ext uri="{BB962C8B-B14F-4D97-AF65-F5344CB8AC3E}">
        <p14:creationId xmlns:p14="http://schemas.microsoft.com/office/powerpoint/2010/main" val="2361870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0A07A8-9F67-44F5-912E-E8189C9FB0BB}"/>
              </a:ext>
            </a:extLst>
          </p:cNvPr>
          <p:cNvSpPr>
            <a:spLocks noGrp="1"/>
          </p:cNvSpPr>
          <p:nvPr>
            <p:ph type="title"/>
          </p:nvPr>
        </p:nvSpPr>
        <p:spPr/>
        <p:txBody>
          <a:bodyPr>
            <a:normAutofit/>
          </a:bodyPr>
          <a:lstStyle/>
          <a:p>
            <a:r>
              <a:rPr lang="pl-PL" dirty="0"/>
              <a:t>Ustawa z dnia 28 kwietnia 1936 r. - Prawo wekslowe</a:t>
            </a:r>
          </a:p>
        </p:txBody>
      </p:sp>
      <p:sp>
        <p:nvSpPr>
          <p:cNvPr id="3" name="Symbol zastępczy zawartości 2">
            <a:extLst>
              <a:ext uri="{FF2B5EF4-FFF2-40B4-BE49-F238E27FC236}">
                <a16:creationId xmlns:a16="http://schemas.microsoft.com/office/drawing/2014/main" id="{18A063BE-A7C9-42D0-9EF2-2CC78CBC385D}"/>
              </a:ext>
            </a:extLst>
          </p:cNvPr>
          <p:cNvSpPr>
            <a:spLocks noGrp="1"/>
          </p:cNvSpPr>
          <p:nvPr>
            <p:ph idx="1"/>
          </p:nvPr>
        </p:nvSpPr>
        <p:spPr/>
        <p:txBody>
          <a:bodyPr/>
          <a:lstStyle/>
          <a:p>
            <a:pPr marL="0" indent="0" algn="just">
              <a:buNone/>
            </a:pPr>
            <a:r>
              <a:rPr lang="pl-PL" sz="2800" dirty="0"/>
              <a:t>Art. 36 […]</a:t>
            </a:r>
          </a:p>
          <a:p>
            <a:pPr marL="0" indent="0" algn="just">
              <a:buNone/>
            </a:pPr>
            <a:r>
              <a:rPr lang="pl-PL" sz="2800" dirty="0"/>
              <a:t>Określenie "osiem dni" lub "piętnaście dni" wyraża nie jeden lub dwa tygodnie, lecz okres całych ośmiu lub piętnastu dni.</a:t>
            </a:r>
          </a:p>
          <a:p>
            <a:pPr marL="0" indent="0" algn="just">
              <a:buNone/>
            </a:pPr>
            <a:r>
              <a:rPr lang="pl-PL" sz="2800" dirty="0"/>
              <a:t>Określenie "pół miesiąca" oznacza piętnaście dni.</a:t>
            </a:r>
          </a:p>
          <a:p>
            <a:pPr marL="0" indent="0">
              <a:buNone/>
            </a:pPr>
            <a:endParaRPr lang="pl-PL" dirty="0"/>
          </a:p>
        </p:txBody>
      </p:sp>
    </p:spTree>
    <p:extLst>
      <p:ext uri="{BB962C8B-B14F-4D97-AF65-F5344CB8AC3E}">
        <p14:creationId xmlns:p14="http://schemas.microsoft.com/office/powerpoint/2010/main" val="10889365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00B83D-D1B8-4790-A018-C4A0470B50E1}"/>
              </a:ext>
            </a:extLst>
          </p:cNvPr>
          <p:cNvSpPr>
            <a:spLocks noGrp="1"/>
          </p:cNvSpPr>
          <p:nvPr>
            <p:ph type="title"/>
          </p:nvPr>
        </p:nvSpPr>
        <p:spPr/>
        <p:txBody>
          <a:bodyPr/>
          <a:lstStyle/>
          <a:p>
            <a:r>
              <a:rPr lang="pl-PL" dirty="0"/>
              <a:t>Dziękuję za uwagę</a:t>
            </a:r>
          </a:p>
        </p:txBody>
      </p:sp>
      <p:sp>
        <p:nvSpPr>
          <p:cNvPr id="3" name="Symbol zastępczy tekstu 2">
            <a:extLst>
              <a:ext uri="{FF2B5EF4-FFF2-40B4-BE49-F238E27FC236}">
                <a16:creationId xmlns:a16="http://schemas.microsoft.com/office/drawing/2014/main" id="{7FF56A37-BAC3-43F1-84D0-89565E79A571}"/>
              </a:ext>
            </a:extLst>
          </p:cNvPr>
          <p:cNvSpPr>
            <a:spLocks noGrp="1"/>
          </p:cNvSpPr>
          <p:nvPr>
            <p:ph type="body" idx="1"/>
          </p:nvPr>
        </p:nvSpPr>
        <p:spPr/>
        <p:txBody>
          <a:bodyPr/>
          <a:lstStyle/>
          <a:p>
            <a:r>
              <a:rPr lang="pl-PL" dirty="0"/>
              <a:t>Aleksandra Rybicka </a:t>
            </a:r>
          </a:p>
          <a:p>
            <a:r>
              <a:rPr lang="pl-PL" dirty="0" err="1">
                <a:hlinkClick r:id="rId2"/>
              </a:rPr>
              <a:t>arybicka@rcl.gov.pl</a:t>
            </a:r>
            <a:endParaRPr lang="pl-PL" dirty="0"/>
          </a:p>
          <a:p>
            <a:r>
              <a:rPr lang="pl-PL" dirty="0"/>
              <a:t>Tel.: 22 626 34 33</a:t>
            </a:r>
          </a:p>
        </p:txBody>
      </p:sp>
    </p:spTree>
    <p:extLst>
      <p:ext uri="{BB962C8B-B14F-4D97-AF65-F5344CB8AC3E}">
        <p14:creationId xmlns:p14="http://schemas.microsoft.com/office/powerpoint/2010/main" val="1748909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453125-84C1-45B2-B11B-7DE102668A12}"/>
              </a:ext>
            </a:extLst>
          </p:cNvPr>
          <p:cNvSpPr>
            <a:spLocks noGrp="1"/>
          </p:cNvSpPr>
          <p:nvPr>
            <p:ph type="title"/>
          </p:nvPr>
        </p:nvSpPr>
        <p:spPr>
          <a:xfrm>
            <a:off x="2231136" y="347133"/>
            <a:ext cx="7729728" cy="1188720"/>
          </a:xfrm>
        </p:spPr>
        <p:txBody>
          <a:bodyPr/>
          <a:lstStyle/>
          <a:p>
            <a:r>
              <a:rPr lang="pl-PL" dirty="0"/>
              <a:t>§ 8 </a:t>
            </a:r>
            <a:r>
              <a:rPr lang="pl-PL" dirty="0" err="1"/>
              <a:t>ZTP</a:t>
            </a:r>
            <a:endParaRPr lang="pl-PL" dirty="0"/>
          </a:p>
        </p:txBody>
      </p:sp>
      <p:sp>
        <p:nvSpPr>
          <p:cNvPr id="3" name="Symbol zastępczy zawartości 2">
            <a:extLst>
              <a:ext uri="{FF2B5EF4-FFF2-40B4-BE49-F238E27FC236}">
                <a16:creationId xmlns:a16="http://schemas.microsoft.com/office/drawing/2014/main" id="{F7F19421-9D9D-48BE-B904-241A6AEE7EC0}"/>
              </a:ext>
            </a:extLst>
          </p:cNvPr>
          <p:cNvSpPr>
            <a:spLocks noGrp="1"/>
          </p:cNvSpPr>
          <p:nvPr>
            <p:ph idx="1"/>
          </p:nvPr>
        </p:nvSpPr>
        <p:spPr>
          <a:xfrm>
            <a:off x="2231136" y="2154468"/>
            <a:ext cx="7729728" cy="3872823"/>
          </a:xfrm>
        </p:spPr>
        <p:txBody>
          <a:bodyPr>
            <a:normAutofit/>
          </a:bodyPr>
          <a:lstStyle/>
          <a:p>
            <a:pPr marL="0" indent="0" algn="just">
              <a:buNone/>
            </a:pPr>
            <a:r>
              <a:rPr lang="pl-PL" sz="2000" dirty="0"/>
              <a:t>1. W ustawie należy posługiwać się poprawnymi wyrażeniami językowymi (określeniami) w ich podstawowym i powszechnie przyjętym znaczeniu.</a:t>
            </a:r>
          </a:p>
          <a:p>
            <a:pPr marL="0" indent="0" algn="just">
              <a:buNone/>
            </a:pPr>
            <a:r>
              <a:rPr lang="pl-PL" sz="2000" dirty="0"/>
              <a:t>2. W ustawie należy unikać posługiwania się:</a:t>
            </a:r>
          </a:p>
          <a:p>
            <a:pPr marL="0" indent="0" algn="just">
              <a:buNone/>
            </a:pPr>
            <a:r>
              <a:rPr lang="pl-PL" sz="2000" dirty="0"/>
              <a:t>1) określeniami specjalistycznymi, o ile ich użycie nie jest powodowane zapewnieniem należytej precyzji tekstu;</a:t>
            </a:r>
          </a:p>
          <a:p>
            <a:pPr marL="0" indent="0" algn="just">
              <a:buNone/>
            </a:pPr>
            <a:r>
              <a:rPr lang="pl-PL" sz="2000" dirty="0"/>
              <a:t>2) określeniami lub zapożyczeniami obcojęzycznymi, chyba że nie mają dokładnego odpowiednika w języku polskim;</a:t>
            </a:r>
          </a:p>
          <a:p>
            <a:pPr marL="0" indent="0" algn="just">
              <a:buNone/>
            </a:pPr>
            <a:r>
              <a:rPr lang="pl-PL" sz="2000" dirty="0"/>
              <a:t>3) nowo tworzonymi pojęciami lub strukturami językowymi, chyba że w dotychczasowym słownictwie polskim brak jest odpowiedniego określenia.</a:t>
            </a:r>
          </a:p>
          <a:p>
            <a:pPr marL="0" indent="0">
              <a:buNone/>
            </a:pPr>
            <a:endParaRPr lang="pl-PL" dirty="0"/>
          </a:p>
        </p:txBody>
      </p:sp>
    </p:spTree>
    <p:extLst>
      <p:ext uri="{BB962C8B-B14F-4D97-AF65-F5344CB8AC3E}">
        <p14:creationId xmlns:p14="http://schemas.microsoft.com/office/powerpoint/2010/main" val="211531850"/>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TM10001115[[fn=Paczka]]</Template>
  <TotalTime>764</TotalTime>
  <Words>4638</Words>
  <Application>Microsoft Office PowerPoint</Application>
  <PresentationFormat>Panoramiczny</PresentationFormat>
  <Paragraphs>310</Paragraphs>
  <Slides>82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82</vt:i4>
      </vt:variant>
    </vt:vector>
  </HeadingPairs>
  <TitlesOfParts>
    <vt:vector size="87" baseType="lpstr">
      <vt:lpstr>Arial</vt:lpstr>
      <vt:lpstr>Gill Sans MT</vt:lpstr>
      <vt:lpstr>Times New Roman</vt:lpstr>
      <vt:lpstr>Wingdings</vt:lpstr>
      <vt:lpstr>Paczka</vt:lpstr>
      <vt:lpstr>Definicje w teorii i praktyce tworzenia prawa</vt:lpstr>
      <vt:lpstr>NORMA PRAWNA</vt:lpstr>
      <vt:lpstr>Prezentacja programu PowerPoint</vt:lpstr>
      <vt:lpstr>1. ustalenie stanu prawnego – ustalenie jaka norma obowiązuje (decyzja walidacyjna)  - ustalenie czy ta norma ma znaczenie wystarczająco określone dla potrzeb rozstrzygnięcia (decyzja interpretacyjna)  2. ustalenie stanu faktycznego – uznanie faktów w sprawie za udowodnione i ujęcie tych faktów w języku normy prawnej;  3. subsumpcja faktu uznanego za udowodniony pod odpowiednią normę prawną – subsumpcja to stwierdzenie, że określone składniki stanu faktycznego mieszczą się lub nie mieszczą się w elementach składowych normy prawnej;  4. wiążące ustalenie konsekwencji prawnych faktu uznanego za udowodniony na podstawie stosowanej normy prawnej oraz uzasadnienie decyzji w oparciu o wszystkie wcześniej zastosowane rozumowania (walidacyjne, interpretacyjne, poznawcze);  </vt:lpstr>
      <vt:lpstr>Sposoby dokonywania wykładni prawa</vt:lpstr>
      <vt:lpstr>§ 6 ZTP</vt:lpstr>
      <vt:lpstr>§ 5 ZTP</vt:lpstr>
      <vt:lpstr>§ 7 ZTP</vt:lpstr>
      <vt:lpstr>§ 8 ZTP</vt:lpstr>
      <vt:lpstr>§ 9 ZTP</vt:lpstr>
      <vt:lpstr>§ 10 ZTP</vt:lpstr>
      <vt:lpstr> Definicja  to  wyjaśnienie znaczenia wyrazu, pojęcia lub całego wyrażenia   </vt:lpstr>
      <vt:lpstr>Prezentacja programu PowerPoint</vt:lpstr>
      <vt:lpstr>Definiendum + łącznik + definiens</vt:lpstr>
      <vt:lpstr>DEFINICJE NOMINALNE - JĘZYK ii STOPNIA</vt:lpstr>
      <vt:lpstr>dokument mobilny</vt:lpstr>
      <vt:lpstr>Wyraz „węzeł”</vt:lpstr>
      <vt:lpstr>Definicja klasyczna</vt:lpstr>
      <vt:lpstr>Definicje legalne</vt:lpstr>
      <vt:lpstr>Użyte w ustawie określenia oznaczają:     obsługa incydentu - czynności umożliwiające wykrywanie, rejestrowanie, analizowanie, klasyfikowanie, priorytetyzację, podejmowanie działań naprawczych i ograniczenie skutków incydentu;</vt:lpstr>
      <vt:lpstr>Ilekroć w ustawie jest mowa o:  ulgach podatkowych - rozumie się przez to przewidziane w przepisach prawa podatkowego zwolnienia, odliczenia, obniżki albo zmniejszenia, których zastosowanie powoduje obniżenie podstawy opodatkowania lub wysokości podatku, z wyjątkiem obniżenia kwoty podatku należnego o kwotę podatku naliczonego, w rozumieniu przepisów o podatku od towarów i usług, oraz innych odliczeń stanowiących element konstrukcji tego podatku;</vt:lpstr>
      <vt:lpstr>Użyte w ustawie określenia oznaczają:   ”droga o nawierzchni gruntowej” – „droga z jezdnią o nawierzchni z gruntu rodzimego lub nasypowego, ulepszonego mechanicznie lub chemicznie, w której wierzchnia warstwa może być wykonana z kruszywa naturalnego, sztucznego lub pochodzącego z recyklingu”;</vt:lpstr>
      <vt:lpstr>Błędy w definicjach</vt:lpstr>
      <vt:lpstr>Paradoks łysego</vt:lpstr>
      <vt:lpstr>Przesłanki formułowania definicji</vt:lpstr>
      <vt:lpstr>Określenie wieloznaczne</vt:lpstr>
      <vt:lpstr>Określenie nieostre</vt:lpstr>
      <vt:lpstr>Brak powszechnej zrozumiałości określenia</vt:lpstr>
      <vt:lpstr>Występuje potrzeba ustalenia nowego znaczenia danego określenia</vt:lpstr>
      <vt:lpstr>§ 151 ZTP</vt:lpstr>
      <vt:lpstr>  Ustawa z dnia 28 kwietnia 2011 r. o systemie informacji w ochronie zdrowia  </vt:lpstr>
      <vt:lpstr>Ustawa z dnia 23 kwietnia 1964 r. - Kodeks cywilny</vt:lpstr>
      <vt:lpstr>Zwrotów charakterystycznych dla definicji, w szczególności zwrotu ,,jest równoznaczne z ...'', nie używa się w znaczeniu niedefinicyjnym.</vt:lpstr>
      <vt:lpstr>§ 147 ztp </vt:lpstr>
      <vt:lpstr>§ 148 ZTP</vt:lpstr>
      <vt:lpstr> Ustawa z dnia 5 sierpnia 2022 r. o ekonomii społecznej </vt:lpstr>
      <vt:lpstr>Definicja zakresowa § 153 ZTP </vt:lpstr>
      <vt:lpstr>Użyte w ustawie określenia oznaczają:  spółka osobowa - spółkę: cywilną, jawną, partnerską, komandytową lub komandytowo-akcyjną</vt:lpstr>
      <vt:lpstr>  Ustawa z dnia 29 sierpnia 1997 r. Ordynacja podatkowa  </vt:lpstr>
      <vt:lpstr> Ustawa z dnia 29 sierpnia 1997 r. Ordynacja podatkowa </vt:lpstr>
      <vt:lpstr>Ustawa z dnia 14 grudnia 2012 r. o odpadach</vt:lpstr>
      <vt:lpstr>Zamieszczanie definicji w ustawie</vt:lpstr>
      <vt:lpstr>Ustawa z dnia 26 stycznia 1984 r.  - Prawo prasowe</vt:lpstr>
      <vt:lpstr> Ustawa z dnia 12 lipca 2024 r. -   Prawo komunikacji elektronicznej </vt:lpstr>
      <vt:lpstr>  Ustawa z dnia 23 kwietnia 1964 r. Kodeks cywilny  </vt:lpstr>
      <vt:lpstr>§ 154 ZTP</vt:lpstr>
      <vt:lpstr>  Ustawa z dnia 17 grudnia 1998 r. o emeryturach i rentach z Funduszu Ubezpieczeń Społecznych  </vt:lpstr>
      <vt:lpstr>Definicja i skrót</vt:lpstr>
      <vt:lpstr>Definicje w aktach wykonawczych</vt:lpstr>
      <vt:lpstr>Ustawa z dnia 29 lipca 2005 r. o przeciwdziałaniu narkomanii</vt:lpstr>
      <vt:lpstr>Ustawa z dnia 29 lipca 2005 r. o przeciwdziałaniu narkomanii</vt:lpstr>
      <vt:lpstr>  Ustawa z dnia 14 grudnia 2012 r. o odpadach  </vt:lpstr>
      <vt:lpstr> Ustawa z dnia 14 grudnia 2016 r. Prawo oświatowe </vt:lpstr>
      <vt:lpstr>Ustawa z dnia 5 lipca 2018 r. o krajowym systemie cyberbezpieczeństwa</vt:lpstr>
      <vt:lpstr> Ustawa z dnia 23 listopada 2012 r. - Prawo pocztowe </vt:lpstr>
      <vt:lpstr>Ustawa z dnia 23 listopada 2012 r. - Prawo pocztowe</vt:lpstr>
      <vt:lpstr>Ustawa z dnia 23 listopada 2012 r. - Prawo pocztowe</vt:lpstr>
      <vt:lpstr>Ustawa z dnia 23 listopada 2012 r. - Prawo pocztowe</vt:lpstr>
      <vt:lpstr>Ustawa z dnia 29 listopada 2000 r. – Prawo atomowe</vt:lpstr>
      <vt:lpstr>  Ustawa z dnia 6 czerwca 1997 r. -  Kodeks karny  </vt:lpstr>
      <vt:lpstr> Ustawa z dnia 17 lutego 2005 r. o informatyzacji działalności podmiotów realizujących zadania publiczne </vt:lpstr>
      <vt:lpstr>Projekt ustawy o systemach sztucznej inteligencji</vt:lpstr>
      <vt:lpstr>Ustawa z dnia 14 grudnia 2012 r. o odpadach</vt:lpstr>
      <vt:lpstr> Ustawa z dnia 27 sierpnia 2009 r. o finansach publicznych </vt:lpstr>
      <vt:lpstr> Ustawa z dnia 6 sierpnia 2010 r. o dowodach osobistych  </vt:lpstr>
      <vt:lpstr>sjp</vt:lpstr>
      <vt:lpstr> Ustawa z dnia 3 lipca 2002 r. Prawo lotnicze  </vt:lpstr>
      <vt:lpstr>Ustawa z dnia 10 kwietnia 1997 r. Prawo energetyczne</vt:lpstr>
      <vt:lpstr>Ustawa z dnia 10 kwietnia 1997 r. Prawo energetyczne</vt:lpstr>
      <vt:lpstr>Ustawa z dnia 5 stycznia 2011 r. -  Kodeks wyborczy</vt:lpstr>
      <vt:lpstr>Ustawa z dnia 28 listopada 2014 r. Prawo o aktach stanu cywilnego</vt:lpstr>
      <vt:lpstr>Ustawa z dnia 23 kwietnia 1964 r. - Kodeks cywilny</vt:lpstr>
      <vt:lpstr>Ustawa z dnia 28 listopada 2014 r. Prawo o aktach stanu cywilnego</vt:lpstr>
      <vt:lpstr>Ustawa z dnia 15 września 2022 r. o medycynie laboratoryjnej </vt:lpstr>
      <vt:lpstr>SJP</vt:lpstr>
      <vt:lpstr>Rozporządzenie Ministra Rozwoju z dnia 2 czerwca 2016 r. w sprawie wymagań dla sprzętu elektrycznego</vt:lpstr>
      <vt:lpstr>Ustawa z dnia 13 kwietnia 2016 r. o systemach oceny zgodności i nadzoru rynku</vt:lpstr>
      <vt:lpstr>Ustawa z dnia 13 kwietnia 2016 r. o systemach oceny zgodności i nadzoru rynku</vt:lpstr>
      <vt:lpstr>Ustawa z dnia 13 kwietnia 2016 r. o systemach oceny zgodności i nadzoru rynku</vt:lpstr>
      <vt:lpstr>Dekret z dnia 18 kwietnia 1955 r.o uwłaszczeniu i o uregulowaniu innych spraw, związanych z reformą rolną i osadnictwem rolnym </vt:lpstr>
      <vt:lpstr>Ustawa z dnia 28 kwietnia 1936 r. - Prawo wekslowe</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definicje</dc:title>
  <dc:creator>Rybicka Aleksandra</dc:creator>
  <cp:lastModifiedBy>Rybicka Aleksandra</cp:lastModifiedBy>
  <cp:revision>82</cp:revision>
  <dcterms:created xsi:type="dcterms:W3CDTF">2025-02-10T08:33:59Z</dcterms:created>
  <dcterms:modified xsi:type="dcterms:W3CDTF">2025-02-12T11:09:19Z</dcterms:modified>
</cp:coreProperties>
</file>